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73" r:id="rId2"/>
  </p:sldMasterIdLst>
  <p:notesMasterIdLst>
    <p:notesMasterId r:id="rId51"/>
  </p:notesMasterIdLst>
  <p:sldIdLst>
    <p:sldId id="2147376981" r:id="rId3"/>
    <p:sldId id="2147376864" r:id="rId4"/>
    <p:sldId id="2147376984" r:id="rId5"/>
    <p:sldId id="2147376751" r:id="rId6"/>
    <p:sldId id="2147376754" r:id="rId7"/>
    <p:sldId id="2147376753" r:id="rId8"/>
    <p:sldId id="2147376755" r:id="rId9"/>
    <p:sldId id="2147376756" r:id="rId10"/>
    <p:sldId id="2147376757" r:id="rId11"/>
    <p:sldId id="2147376758" r:id="rId12"/>
    <p:sldId id="2147376759" r:id="rId13"/>
    <p:sldId id="2147376752" r:id="rId14"/>
    <p:sldId id="2147376761" r:id="rId15"/>
    <p:sldId id="2147376762" r:id="rId16"/>
    <p:sldId id="2147376763" r:id="rId17"/>
    <p:sldId id="2147376783" r:id="rId18"/>
    <p:sldId id="2147376765" r:id="rId19"/>
    <p:sldId id="2147376774" r:id="rId20"/>
    <p:sldId id="2147376775" r:id="rId21"/>
    <p:sldId id="2147376776" r:id="rId22"/>
    <p:sldId id="2147376777" r:id="rId23"/>
    <p:sldId id="2147376778" r:id="rId24"/>
    <p:sldId id="2147376779" r:id="rId25"/>
    <p:sldId id="2147376780" r:id="rId26"/>
    <p:sldId id="2147376781" r:id="rId27"/>
    <p:sldId id="2147376782" r:id="rId28"/>
    <p:sldId id="2147376784" r:id="rId29"/>
    <p:sldId id="2147472482" r:id="rId30"/>
    <p:sldId id="2147376786" r:id="rId31"/>
    <p:sldId id="2147376787" r:id="rId32"/>
    <p:sldId id="2147376766" r:id="rId33"/>
    <p:sldId id="2147376788" r:id="rId34"/>
    <p:sldId id="2147376789" r:id="rId35"/>
    <p:sldId id="2147376985" r:id="rId36"/>
    <p:sldId id="312" r:id="rId37"/>
    <p:sldId id="2147472483" r:id="rId38"/>
    <p:sldId id="2147472485" r:id="rId39"/>
    <p:sldId id="2147472484" r:id="rId40"/>
    <p:sldId id="2147472486" r:id="rId41"/>
    <p:sldId id="2147472487" r:id="rId42"/>
    <p:sldId id="2147472488" r:id="rId43"/>
    <p:sldId id="2147472489" r:id="rId44"/>
    <p:sldId id="2147472490" r:id="rId45"/>
    <p:sldId id="2147376988" r:id="rId46"/>
    <p:sldId id="2147472491" r:id="rId47"/>
    <p:sldId id="2147376986" r:id="rId48"/>
    <p:sldId id="2147376989" r:id="rId49"/>
    <p:sldId id="270"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Helvetica Neue" panose="020B0604020202020204" charset="0"/>
      <p:regular r:id="rId56"/>
      <p:bold r:id="rId57"/>
      <p:italic r:id="rId58"/>
      <p:boldItalic r:id="rId59"/>
    </p:embeddedFont>
    <p:embeddedFont>
      <p:font typeface="Helvetica Neue Light" panose="020B060402020202020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
      <p:font typeface="Montserrat Medium" panose="00000600000000000000" pitchFamily="2" charset="0"/>
      <p:regular r:id="rId68"/>
      <p:italic r:id="rId69"/>
    </p:embeddedFont>
    <p:embeddedFont>
      <p:font typeface="Segoe UI" panose="020B0502040204020203" pitchFamily="34" charset="0"/>
      <p:regular r:id="rId70"/>
      <p:bold r:id="rId71"/>
      <p:italic r:id="rId72"/>
      <p:boldItalic r:id="rId73"/>
    </p:embeddedFont>
    <p:embeddedFont>
      <p:font typeface="Trebuchet MS" panose="020B0603020202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30" autoAdjust="0"/>
  </p:normalViewPr>
  <p:slideViewPr>
    <p:cSldViewPr snapToGrid="0">
      <p:cViewPr varScale="1">
        <p:scale>
          <a:sx n="117" d="100"/>
          <a:sy n="117" d="100"/>
        </p:scale>
        <p:origin x="24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01912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what each aspect of semantic versioning means:</a:t>
            </a:r>
          </a:p>
          <a:p>
            <a:pPr marL="152400" indent="0">
              <a:buNone/>
            </a:pPr>
            <a:endParaRPr lang="en-US" dirty="0"/>
          </a:p>
          <a:p>
            <a:r>
              <a:rPr lang="en-US" dirty="0"/>
              <a:t>Patch – bug fixes</a:t>
            </a:r>
          </a:p>
          <a:p>
            <a:r>
              <a:rPr lang="en-US" dirty="0"/>
              <a:t>Minor – enhancements but expected to remain backwards compatible</a:t>
            </a:r>
          </a:p>
          <a:p>
            <a:r>
              <a:rPr lang="en-US" dirty="0"/>
              <a:t>Major – likely breaking change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31</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0329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32</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2773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33</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6478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641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See https://learn.microsoft.com/en-us/azure/azure-resource-manager/templates/variables for additional detail</a:t>
            </a:r>
          </a:p>
        </p:txBody>
      </p:sp>
    </p:spTree>
    <p:extLst>
      <p:ext uri="{BB962C8B-B14F-4D97-AF65-F5344CB8AC3E}">
        <p14:creationId xmlns:p14="http://schemas.microsoft.com/office/powerpoint/2010/main" val="1822362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1037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74871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4750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https://learn.microsoft.com/en-us/azure/virtual-machines/linux/quick-create-template?toc=%2Fazure%2Fazure-resource-manager%2Ftemplates%2Ftoc.json</a:t>
            </a: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lvl="0" indent="0" algn="l" rtl="0">
              <a:spcBef>
                <a:spcPts val="0"/>
              </a:spcBef>
              <a:spcAft>
                <a:spcPts val="0"/>
              </a:spcAft>
              <a:buNone/>
            </a:pPr>
            <a:r>
              <a:rPr lang="en-US" b="1" i="0" dirty="0">
                <a:solidFill>
                  <a:srgbClr val="E6E6E6"/>
                </a:solidFill>
                <a:effectLst/>
                <a:latin typeface="Segoe UI" panose="020B0502040204020203" pitchFamily="34" charset="0"/>
              </a:rPr>
              <a:t>Create an Ubuntu Linux virtual machine using an ARM template</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5841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084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https://learn.microsoft.com/en-us/azure/storage/common/storage-account-create?toc=%2Fazure%2Fazure-resource-manager%2Ftemplates%2Ftoc.json&amp;tabs=azure-portal</a:t>
            </a: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6E6E6"/>
                </a:solidFill>
                <a:effectLst/>
                <a:latin typeface="Segoe UI" panose="020B0502040204020203" pitchFamily="34" charset="0"/>
              </a:rPr>
              <a:t>Create a storage account</a:t>
            </a:r>
          </a:p>
          <a:p>
            <a:pPr marL="0" lvl="0" indent="0" algn="l" rtl="0">
              <a:spcBef>
                <a:spcPts val="0"/>
              </a:spcBef>
              <a:spcAft>
                <a:spcPts val="0"/>
              </a:spcAft>
              <a:buNone/>
            </a:pPr>
            <a:endParaRPr lang="en-US" b="1" i="0" dirty="0">
              <a:solidFill>
                <a:srgbClr val="E6E6E6"/>
              </a:solidFill>
              <a:effectLst/>
              <a:latin typeface="Segoe UI" panose="020B0502040204020203" pitchFamily="34"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7858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6922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6E6E6"/>
                </a:solidFill>
                <a:effectLst/>
                <a:latin typeface="Segoe UI" panose="020B0502040204020203" pitchFamily="34" charset="0"/>
              </a:rPr>
              <a:t>https://errolpereira.github.io/</a:t>
            </a:r>
            <a:r>
              <a:rPr lang="en-US" b="0" i="0" dirty="0" err="1">
                <a:solidFill>
                  <a:srgbClr val="E6E6E6"/>
                </a:solidFill>
                <a:effectLst/>
                <a:latin typeface="Segoe UI" panose="020B0502040204020203" pitchFamily="34" charset="0"/>
              </a:rPr>
              <a:t>how_to_create_CI_CD_pipeline_using_azure_devops</a:t>
            </a:r>
            <a:r>
              <a:rPr lang="en-US" b="0" i="0" dirty="0">
                <a:solidFill>
                  <a:srgbClr val="E6E6E6"/>
                </a:solidFill>
                <a:effectLst/>
                <a:latin typeface="Segoe UI" panose="020B0502040204020203" pitchFamily="34" charset="0"/>
              </a:rPr>
              <a:t>/#:~:text=How%20to%20create%20simple%20CI%2FCD%20pipeline%20using%20Azure,run%20button.%20...%204%204.%20CI%2FCD%20Automation%20</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39218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0f3892661_1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0f3892661_1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 -- Need bookend -- first and last thing they should see is DevelopIntelligence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ACTION</a:t>
            </a:r>
            <a:r>
              <a:rPr lang="en" sz="1200" dirty="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8</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250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9</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7136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04800" algn="l" defTabSz="914400" rtl="0" eaLnBrk="1" fontAlgn="auto" latinLnBrk="0" hangingPunct="1">
              <a:lnSpc>
                <a:spcPct val="100000"/>
              </a:lnSpc>
              <a:spcBef>
                <a:spcPts val="0"/>
              </a:spcBef>
              <a:spcAft>
                <a:spcPts val="0"/>
              </a:spcAft>
              <a:buClr>
                <a:schemeClr val="dk1"/>
              </a:buClr>
              <a:buSzPts val="1200"/>
              <a:buFont typeface="Arial"/>
              <a:buChar char="​"/>
              <a:tabLst/>
              <a:defRPr/>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10</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000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25</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1422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rebuchet MS"/>
                <a:ea typeface="Trebuchet MS"/>
                <a:cs typeface="Trebuchet MS"/>
                <a:sym typeface="Trebuchet MS"/>
              </a:rPr>
              <a:t>Notes view: </a:t>
            </a:r>
            <a:fld id="{00000000-1234-1234-1234-123412341234}" type="slidenum">
              <a:rPr lang="en" sz="1400" b="0" i="0" u="none" strike="noStrike" cap="none" smtClean="0">
                <a:solidFill>
                  <a:schemeClr val="dk1"/>
                </a:solidFill>
                <a:latin typeface="Trebuchet MS"/>
                <a:ea typeface="Trebuchet MS"/>
                <a:cs typeface="Trebuchet MS"/>
                <a:sym typeface="Trebuchet MS"/>
              </a:rPr>
              <a:t>26</a:t>
            </a:fld>
            <a:endParaRPr sz="14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21175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2c2b1796e_0_0:notes"/>
          <p:cNvSpPr txBox="1">
            <a:spLocks noGrp="1"/>
          </p:cNvSpPr>
          <p:nvPr>
            <p:ph type="body" idx="1"/>
          </p:nvPr>
        </p:nvSpPr>
        <p:spPr>
          <a:xfrm>
            <a:off x="685800" y="4424079"/>
            <a:ext cx="5486400" cy="419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c2c2b1796e_0_0:notes"/>
          <p:cNvSpPr>
            <a:spLocks noGrp="1" noRot="1" noChangeAspect="1"/>
          </p:cNvSpPr>
          <p:nvPr>
            <p:ph type="sldImg" idx="2"/>
          </p:nvPr>
        </p:nvSpPr>
        <p:spPr>
          <a:xfrm>
            <a:off x="325438" y="698500"/>
            <a:ext cx="6207125" cy="349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056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kills Gradient" type="tx">
  <p:cSld name="Skills Gradient">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3106830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low Gradient">
  <p:cSld name="Flow Gradient">
    <p:bg>
      <p:bgPr>
        <a:gradFill>
          <a:gsLst>
            <a:gs pos="0">
              <a:srgbClr val="25A8E1"/>
            </a:gs>
            <a:gs pos="100000">
              <a:srgbClr val="29378F"/>
            </a:gs>
          </a:gsLst>
          <a:lin ang="2698631" scaled="0"/>
        </a:gradFill>
        <a:effectLst/>
      </p:bgPr>
    </p:bg>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4648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ck" type="title">
  <p:cSld name="Black">
    <p:bg>
      <p:bgPr>
        <a:solidFill>
          <a:srgbClr val="000000"/>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84973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low content slide">
  <p:cSld name="Flow content slide">
    <p:bg>
      <p:bgPr>
        <a:gradFill>
          <a:gsLst>
            <a:gs pos="0">
              <a:srgbClr val="25A8E1"/>
            </a:gs>
            <a:gs pos="100000">
              <a:srgbClr val="29378F"/>
            </a:gs>
          </a:gsLst>
          <a:lin ang="2698631" scaled="0"/>
        </a:gradFill>
        <a:effectLst/>
      </p:bgPr>
    </p:bg>
    <p:spTree>
      <p:nvGrpSpPr>
        <p:cNvPr id="1" name="Shape 59"/>
        <p:cNvGrpSpPr/>
        <p:nvPr/>
      </p:nvGrpSpPr>
      <p:grpSpPr>
        <a:xfrm>
          <a:off x="0" y="0"/>
          <a:ext cx="0" cy="0"/>
          <a:chOff x="0" y="0"/>
          <a:chExt cx="0" cy="0"/>
        </a:xfrm>
      </p:grpSpPr>
      <p:sp>
        <p:nvSpPr>
          <p:cNvPr id="60" name="Google Shape;60;p17"/>
          <p:cNvSpPr/>
          <p:nvPr/>
        </p:nvSpPr>
        <p:spPr>
          <a:xfrm flipH="1">
            <a:off x="382825" y="457550"/>
            <a:ext cx="78006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rot="5400000">
            <a:off x="166850" y="673550"/>
            <a:ext cx="5460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3" name="Google Shape;63;p17"/>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4" name="Google Shape;64;p17"/>
          <p:cNvSpPr/>
          <p:nvPr/>
        </p:nvSpPr>
        <p:spPr>
          <a:xfrm rot="5400000">
            <a:off x="7840675" y="228750"/>
            <a:ext cx="571500" cy="114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6170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kills content slide">
  <p:cSld name="Skills content slide">
    <p:bg>
      <p:bgPr>
        <a:gradFill>
          <a:gsLst>
            <a:gs pos="0">
              <a:schemeClr val="accent1"/>
            </a:gs>
            <a:gs pos="100000">
              <a:schemeClr val="accent2"/>
            </a:gs>
          </a:gsLst>
          <a:lin ang="0" scaled="0"/>
        </a:gradFill>
        <a:effectLst/>
      </p:bgPr>
    </p:bg>
    <p:spTree>
      <p:nvGrpSpPr>
        <p:cNvPr id="1" name="Shape 66"/>
        <p:cNvGrpSpPr/>
        <p:nvPr/>
      </p:nvGrpSpPr>
      <p:grpSpPr>
        <a:xfrm>
          <a:off x="0" y="0"/>
          <a:ext cx="0" cy="0"/>
          <a:chOff x="0" y="0"/>
          <a:chExt cx="0" cy="0"/>
        </a:xfrm>
      </p:grpSpPr>
      <p:sp>
        <p:nvSpPr>
          <p:cNvPr id="67" name="Google Shape;67;p18"/>
          <p:cNvSpPr/>
          <p:nvPr/>
        </p:nvSpPr>
        <p:spPr>
          <a:xfrm flipH="1">
            <a:off x="382875" y="457550"/>
            <a:ext cx="88758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p:nvPr/>
        </p:nvSpPr>
        <p:spPr>
          <a:xfrm rot="5400000">
            <a:off x="166850" y="673550"/>
            <a:ext cx="546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8"/>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70" name="Google Shape;70;p18"/>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71" name="Google Shape;7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467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kills content slide 1 1">
  <p:cSld name="Skills content slide 1 1">
    <p:bg>
      <p:bgPr>
        <a:solidFill>
          <a:schemeClr val="lt1"/>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1" name="Google Shape;81;p20"/>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85" name="Google Shape;85;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7304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bg>
      <p:bgPr>
        <a:solidFill>
          <a:srgbClr val="000000"/>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89" name="Google Shape;89;p21"/>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0" name="Google Shape;90;p21"/>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91" name="Google Shape;91;p21"/>
          <p:cNvSpPr/>
          <p:nvPr/>
        </p:nvSpPr>
        <p:spPr>
          <a:xfrm flipH="1">
            <a:off x="382800" y="381350"/>
            <a:ext cx="88374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rot="5400000">
            <a:off x="115550" y="648650"/>
            <a:ext cx="6486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76200" y="915950"/>
            <a:ext cx="573000" cy="114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65601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1">
  <p:cSld name="3 column 1">
    <p:bg>
      <p:bgPr>
        <a:solidFill>
          <a:srgbClr val="000000"/>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97" name="Google Shape;97;p22"/>
          <p:cNvSpPr/>
          <p:nvPr/>
        </p:nvSpPr>
        <p:spPr>
          <a:xfrm flipH="1">
            <a:off x="306600" y="381350"/>
            <a:ext cx="8837400" cy="1140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2"/>
          <p:cNvSpPr/>
          <p:nvPr/>
        </p:nvSpPr>
        <p:spPr>
          <a:xfrm rot="5400000">
            <a:off x="39350" y="648650"/>
            <a:ext cx="6486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p:nvPr/>
        </p:nvSpPr>
        <p:spPr>
          <a:xfrm>
            <a:off x="-152400" y="915950"/>
            <a:ext cx="573000" cy="114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2"/>
          <p:cNvSpPr txBox="1">
            <a:spLocks noGrp="1"/>
          </p:cNvSpPr>
          <p:nvPr>
            <p:ph type="body" idx="1"/>
          </p:nvPr>
        </p:nvSpPr>
        <p:spPr>
          <a:xfrm>
            <a:off x="652700"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1" name="Google Shape;101;p22"/>
          <p:cNvSpPr txBox="1">
            <a:spLocks noGrp="1"/>
          </p:cNvSpPr>
          <p:nvPr>
            <p:ph type="body" idx="2"/>
          </p:nvPr>
        </p:nvSpPr>
        <p:spPr>
          <a:xfrm>
            <a:off x="3411859" y="1152487"/>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2" name="Google Shape;102;p22"/>
          <p:cNvSpPr txBox="1">
            <a:spLocks noGrp="1"/>
          </p:cNvSpPr>
          <p:nvPr>
            <p:ph type="body" idx="3"/>
          </p:nvPr>
        </p:nvSpPr>
        <p:spPr>
          <a:xfrm>
            <a:off x="6204335" y="1139150"/>
            <a:ext cx="26628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03" name="Google Shape;10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0472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2">
  <p:cSld name="3 column 2">
    <p:bg>
      <p:bgPr>
        <a:solidFill>
          <a:srgbClr val="000000"/>
        </a:solidFill>
        <a:effectLst/>
      </p:bgPr>
    </p:bg>
    <p:spTree>
      <p:nvGrpSpPr>
        <p:cNvPr id="1" name="Shape 104"/>
        <p:cNvGrpSpPr/>
        <p:nvPr/>
      </p:nvGrpSpPr>
      <p:grpSpPr>
        <a:xfrm>
          <a:off x="0" y="0"/>
          <a:ext cx="0" cy="0"/>
          <a:chOff x="0" y="0"/>
          <a:chExt cx="0" cy="0"/>
        </a:xfrm>
      </p:grpSpPr>
      <p:sp>
        <p:nvSpPr>
          <p:cNvPr id="105" name="Google Shape;105;p23"/>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06" name="Google Shape;106;p23"/>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0" name="Google Shape;110;p23"/>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11" name="Google Shape;111;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6759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 1 1">
  <p:cSld name="3 column 1 1">
    <p:bg>
      <p:bgPr>
        <a:solidFill>
          <a:srgbClr val="000000"/>
        </a:solid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22" name="Google Shape;122;p25"/>
          <p:cNvSpPr/>
          <p:nvPr/>
        </p:nvSpPr>
        <p:spPr>
          <a:xfrm flipH="1">
            <a:off x="387577" y="447740"/>
            <a:ext cx="2219100" cy="876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rot="5400000">
            <a:off x="94753" y="740237"/>
            <a:ext cx="672000" cy="87000"/>
          </a:xfrm>
          <a:prstGeom prst="rect">
            <a:avLst/>
          </a:prstGeom>
          <a:solidFill>
            <a:srgbClr val="293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p:nvPr/>
        </p:nvSpPr>
        <p:spPr>
          <a:xfrm rot="5400000">
            <a:off x="2295575" y="224100"/>
            <a:ext cx="535200" cy="87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6" name="Google Shape;126;p25"/>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3875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8" name="Google Shape;58;p15"/>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2" name="Google Shape;6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low content slide 2">
  <p:cSld name="Flow content slide 2">
    <p:bg>
      <p:bgPr>
        <a:solidFill>
          <a:srgbClr val="000000"/>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30" name="Google Shape;130;p26"/>
          <p:cNvSpPr/>
          <p:nvPr/>
        </p:nvSpPr>
        <p:spPr>
          <a:xfrm flipH="1">
            <a:off x="387577" y="447740"/>
            <a:ext cx="2219100" cy="87600"/>
          </a:xfrm>
          <a:prstGeom prst="rect">
            <a:avLst/>
          </a:prstGeom>
          <a:gradFill>
            <a:gsLst>
              <a:gs pos="0">
                <a:srgbClr val="27AAE1"/>
              </a:gs>
              <a:gs pos="100000">
                <a:srgbClr val="2B399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6"/>
          <p:cNvSpPr/>
          <p:nvPr/>
        </p:nvSpPr>
        <p:spPr>
          <a:xfrm rot="5400000">
            <a:off x="125050" y="709926"/>
            <a:ext cx="611400" cy="87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6"/>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33" name="Google Shape;133;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62221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uter right">
  <p:cSld name="Computer right">
    <p:bg>
      <p:bgPr>
        <a:solidFill>
          <a:srgbClr val="00000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136" name="Google Shape;136;p27"/>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137" name="Google Shape;137;p27"/>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38" name="Google Shape;138;p27"/>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extLst>
      <p:ext uri="{BB962C8B-B14F-4D97-AF65-F5344CB8AC3E}">
        <p14:creationId xmlns:p14="http://schemas.microsoft.com/office/powerpoint/2010/main" val="756944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uter right 1">
  <p:cSld name="Computer right 1">
    <p:bg>
      <p:bgPr>
        <a:solidFill>
          <a:srgbClr val="000000"/>
        </a:solid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1" name="Google Shape;141;p28"/>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42" name="Google Shape;142;p28"/>
          <p:cNvPicPr preferRelativeResize="0"/>
          <p:nvPr/>
        </p:nvPicPr>
        <p:blipFill>
          <a:blip r:embed="rId2">
            <a:alphaModFix/>
          </a:blip>
          <a:stretch>
            <a:fillRect/>
          </a:stretch>
        </p:blipFill>
        <p:spPr>
          <a:xfrm>
            <a:off x="948098" y="937700"/>
            <a:ext cx="7247804" cy="4592673"/>
          </a:xfrm>
          <a:prstGeom prst="rect">
            <a:avLst/>
          </a:prstGeom>
          <a:noFill/>
          <a:ln>
            <a:noFill/>
          </a:ln>
        </p:spPr>
      </p:pic>
    </p:spTree>
    <p:extLst>
      <p:ext uri="{BB962C8B-B14F-4D97-AF65-F5344CB8AC3E}">
        <p14:creationId xmlns:p14="http://schemas.microsoft.com/office/powerpoint/2010/main" val="3944025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rt phone right 1">
  <p:cSld name="Smart phone right 1">
    <p:bg>
      <p:bgPr>
        <a:solidFill>
          <a:srgbClr val="000000"/>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145" name="Google Shape;145;p29"/>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146" name="Google Shape;146;p29"/>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147" name="Google Shape;147;p29"/>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48" name="Google Shape;148;p29"/>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9"/>
          <p:cNvPicPr preferRelativeResize="0"/>
          <p:nvPr/>
        </p:nvPicPr>
        <p:blipFill>
          <a:blip r:embed="rId2">
            <a:alphaModFix/>
          </a:blip>
          <a:stretch>
            <a:fillRect/>
          </a:stretch>
        </p:blipFill>
        <p:spPr>
          <a:xfrm>
            <a:off x="4800975" y="549550"/>
            <a:ext cx="3676650" cy="7450326"/>
          </a:xfrm>
          <a:prstGeom prst="rect">
            <a:avLst/>
          </a:prstGeom>
          <a:noFill/>
          <a:ln>
            <a:noFill/>
          </a:ln>
        </p:spPr>
      </p:pic>
    </p:spTree>
    <p:extLst>
      <p:ext uri="{BB962C8B-B14F-4D97-AF65-F5344CB8AC3E}">
        <p14:creationId xmlns:p14="http://schemas.microsoft.com/office/powerpoint/2010/main" val="411051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1">
  <p:cSld name="TITLE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extLst>
      <p:ext uri="{BB962C8B-B14F-4D97-AF65-F5344CB8AC3E}">
        <p14:creationId xmlns:p14="http://schemas.microsoft.com/office/powerpoint/2010/main" val="3105799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2">
  <p:cSld name="TITLE_2">
    <p:bg>
      <p:bgPr>
        <a:gradFill>
          <a:gsLst>
            <a:gs pos="0">
              <a:srgbClr val="25A8E1"/>
            </a:gs>
            <a:gs pos="100000">
              <a:srgbClr val="29378F"/>
            </a:gs>
          </a:gsLst>
          <a:lin ang="2698631" scaled="0"/>
        </a:gradFill>
        <a:effectLst/>
      </p:bgPr>
    </p:bg>
    <p:spTree>
      <p:nvGrpSpPr>
        <p:cNvPr id="1" name="Shape 159"/>
        <p:cNvGrpSpPr/>
        <p:nvPr/>
      </p:nvGrpSpPr>
      <p:grpSpPr>
        <a:xfrm>
          <a:off x="0" y="0"/>
          <a:ext cx="0" cy="0"/>
          <a:chOff x="0" y="0"/>
          <a:chExt cx="0" cy="0"/>
        </a:xfrm>
      </p:grpSpPr>
      <p:grpSp>
        <p:nvGrpSpPr>
          <p:cNvPr id="160" name="Google Shape;160;p31"/>
          <p:cNvGrpSpPr/>
          <p:nvPr/>
        </p:nvGrpSpPr>
        <p:grpSpPr>
          <a:xfrm>
            <a:off x="3500202" y="-104619"/>
            <a:ext cx="5769350" cy="5951747"/>
            <a:chOff x="3458352" y="512656"/>
            <a:chExt cx="5769350" cy="5951747"/>
          </a:xfrm>
        </p:grpSpPr>
        <p:pic>
          <p:nvPicPr>
            <p:cNvPr id="161" name="Google Shape;161;p3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62" name="Google Shape;162;p3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63" name="Google Shape;163;p3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sp>
        <p:nvSpPr>
          <p:cNvPr id="164" name="Google Shape;164;p31"/>
          <p:cNvSpPr/>
          <p:nvPr/>
        </p:nvSpPr>
        <p:spPr>
          <a:xfrm flipH="1">
            <a:off x="504050" y="1576800"/>
            <a:ext cx="7212600" cy="1140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p:nvPr/>
        </p:nvSpPr>
        <p:spPr>
          <a:xfrm rot="5400000">
            <a:off x="122857" y="1957800"/>
            <a:ext cx="8751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1"/>
          <p:cNvSpPr/>
          <p:nvPr/>
        </p:nvSpPr>
        <p:spPr>
          <a:xfrm rot="5400000">
            <a:off x="6811700" y="785700"/>
            <a:ext cx="16968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167;p31"/>
          <p:cNvPicPr preferRelativeResize="0"/>
          <p:nvPr/>
        </p:nvPicPr>
        <p:blipFill>
          <a:blip r:embed="rId3">
            <a:alphaModFix/>
          </a:blip>
          <a:stretch>
            <a:fillRect/>
          </a:stretch>
        </p:blipFill>
        <p:spPr>
          <a:xfrm>
            <a:off x="9305354" y="4458500"/>
            <a:ext cx="1338247" cy="290925"/>
          </a:xfrm>
          <a:prstGeom prst="rect">
            <a:avLst/>
          </a:prstGeom>
          <a:noFill/>
          <a:ln>
            <a:noFill/>
          </a:ln>
        </p:spPr>
      </p:pic>
      <p:sp>
        <p:nvSpPr>
          <p:cNvPr id="168" name="Google Shape;16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29105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1 1">
  <p:cSld name="TITLE_1 1">
    <p:bg>
      <p:bgPr>
        <a:solidFill>
          <a:srgbClr val="000000"/>
        </a:solid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71" name="Google Shape;171;p32"/>
          <p:cNvGrpSpPr/>
          <p:nvPr/>
        </p:nvGrpSpPr>
        <p:grpSpPr>
          <a:xfrm>
            <a:off x="4870456" y="830752"/>
            <a:ext cx="4589518" cy="4887574"/>
            <a:chOff x="3458352" y="512656"/>
            <a:chExt cx="5769350" cy="5951747"/>
          </a:xfrm>
        </p:grpSpPr>
        <p:pic>
          <p:nvPicPr>
            <p:cNvPr id="172" name="Google Shape;172;p32"/>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73" name="Google Shape;173;p32"/>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74" name="Google Shape;174;p32"/>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a:blip r:embed="rId3">
            <a:alphaModFix/>
          </a:blip>
          <a:stretch>
            <a:fillRect/>
          </a:stretch>
        </p:blipFill>
        <p:spPr>
          <a:xfrm>
            <a:off x="9533954" y="4458500"/>
            <a:ext cx="1338247" cy="290925"/>
          </a:xfrm>
          <a:prstGeom prst="rect">
            <a:avLst/>
          </a:prstGeom>
          <a:noFill/>
          <a:ln>
            <a:noFill/>
          </a:ln>
        </p:spPr>
      </p:pic>
    </p:spTree>
    <p:extLst>
      <p:ext uri="{BB962C8B-B14F-4D97-AF65-F5344CB8AC3E}">
        <p14:creationId xmlns:p14="http://schemas.microsoft.com/office/powerpoint/2010/main" val="1069812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1 1 1">
  <p:cSld name="TITLE_1 1 1">
    <p:bg>
      <p:bgPr>
        <a:solidFill>
          <a:srgbClr val="000000"/>
        </a:solid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80" name="Google Shape;180;p33"/>
          <p:cNvGrpSpPr/>
          <p:nvPr/>
        </p:nvGrpSpPr>
        <p:grpSpPr>
          <a:xfrm>
            <a:off x="4870456" y="830752"/>
            <a:ext cx="4589518" cy="4887574"/>
            <a:chOff x="3458352" y="512656"/>
            <a:chExt cx="5769350" cy="5951747"/>
          </a:xfrm>
        </p:grpSpPr>
        <p:pic>
          <p:nvPicPr>
            <p:cNvPr id="181" name="Google Shape;181;p33"/>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82" name="Google Shape;182;p33"/>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83" name="Google Shape;183;p33"/>
          <p:cNvSpPr/>
          <p:nvPr/>
        </p:nvSpPr>
        <p:spPr>
          <a:xfrm flipH="1">
            <a:off x="504050" y="1576800"/>
            <a:ext cx="7212600" cy="1140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rot="5400000">
            <a:off x="122857" y="1957800"/>
            <a:ext cx="8751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rot="5400000">
            <a:off x="6811700" y="785700"/>
            <a:ext cx="16968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7400354" y="4458500"/>
            <a:ext cx="1338247" cy="290925"/>
          </a:xfrm>
          <a:prstGeom prst="rect">
            <a:avLst/>
          </a:prstGeom>
          <a:noFill/>
          <a:ln>
            <a:noFill/>
          </a:ln>
        </p:spPr>
      </p:pic>
      <p:sp>
        <p:nvSpPr>
          <p:cNvPr id="187" name="Google Shape;18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2964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ide_Callout_Pink">
  <p:cSld name="Side_Callout_Pink">
    <p:spTree>
      <p:nvGrpSpPr>
        <p:cNvPr id="1" name="Shape 188"/>
        <p:cNvGrpSpPr/>
        <p:nvPr/>
      </p:nvGrpSpPr>
      <p:grpSpPr>
        <a:xfrm>
          <a:off x="0" y="0"/>
          <a:ext cx="0" cy="0"/>
          <a:chOff x="0" y="0"/>
          <a:chExt cx="0" cy="0"/>
        </a:xfrm>
      </p:grpSpPr>
      <p:sp>
        <p:nvSpPr>
          <p:cNvPr id="189" name="Google Shape;189;p34"/>
          <p:cNvSpPr/>
          <p:nvPr/>
        </p:nvSpPr>
        <p:spPr>
          <a:xfrm>
            <a:off x="0" y="0"/>
            <a:ext cx="33129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1" name="Google Shape;191;p34"/>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192" name="Google Shape;192;p34"/>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4"/>
          <p:cNvSpPr/>
          <p:nvPr/>
        </p:nvSpPr>
        <p:spPr>
          <a:xfrm rot="5400000">
            <a:off x="32925" y="223650"/>
            <a:ext cx="560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rot="5400000">
            <a:off x="8385700" y="630050"/>
            <a:ext cx="455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256515" y="458742"/>
            <a:ext cx="841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8620499" y="801350"/>
            <a:ext cx="5235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13207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ide_Callout_Pink 1">
  <p:cSld name="Side_Callout_Pink 1">
    <p:spTree>
      <p:nvGrpSpPr>
        <p:cNvPr id="1" name="Shape 198"/>
        <p:cNvGrpSpPr/>
        <p:nvPr/>
      </p:nvGrpSpPr>
      <p:grpSpPr>
        <a:xfrm>
          <a:off x="0" y="0"/>
          <a:ext cx="0" cy="0"/>
          <a:chOff x="0" y="0"/>
          <a:chExt cx="0" cy="0"/>
        </a:xfrm>
      </p:grpSpPr>
      <p:sp>
        <p:nvSpPr>
          <p:cNvPr id="199" name="Google Shape;199;p35"/>
          <p:cNvSpPr/>
          <p:nvPr/>
        </p:nvSpPr>
        <p:spPr>
          <a:xfrm>
            <a:off x="0" y="0"/>
            <a:ext cx="3312900" cy="5143500"/>
          </a:xfrm>
          <a:prstGeom prst="rect">
            <a:avLst/>
          </a:prstGeom>
          <a:gradFill>
            <a:gsLst>
              <a:gs pos="0">
                <a:srgbClr val="25A8E1"/>
              </a:gs>
              <a:gs pos="100000">
                <a:srgbClr val="29378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256575" y="2094950"/>
            <a:ext cx="2382000" cy="523200"/>
          </a:xfrm>
          <a:prstGeom prst="rect">
            <a:avLst/>
          </a:prstGeom>
          <a:noFill/>
          <a:ln>
            <a:noFill/>
          </a:ln>
        </p:spPr>
        <p:txBody>
          <a:bodyPr spcFirstLastPara="1" wrap="square" lIns="45700" tIns="45700" rIns="45700" bIns="45700" anchor="b" anchorCtr="0">
            <a:noAutofit/>
          </a:bodyPr>
          <a:lstStyle>
            <a:lvl1pPr lvl="0" algn="r" rtl="0">
              <a:lnSpc>
                <a:spcPct val="90000"/>
              </a:lnSpc>
              <a:spcBef>
                <a:spcPts val="0"/>
              </a:spcBef>
              <a:spcAft>
                <a:spcPts val="0"/>
              </a:spcAft>
              <a:buClr>
                <a:schemeClr val="lt1"/>
              </a:buClr>
              <a:buSzPts val="1900"/>
              <a:buNone/>
              <a:defRPr sz="19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1" name="Google Shape;201;p35"/>
          <p:cNvSpPr txBox="1">
            <a:spLocks noGrp="1"/>
          </p:cNvSpPr>
          <p:nvPr>
            <p:ph type="body" idx="1"/>
          </p:nvPr>
        </p:nvSpPr>
        <p:spPr>
          <a:xfrm>
            <a:off x="3339830" y="1154461"/>
            <a:ext cx="5161500" cy="2911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rgbClr val="FFFFFF"/>
              </a:buClr>
              <a:buSzPts val="1200"/>
              <a:buNone/>
              <a:defRPr sz="1200">
                <a:solidFill>
                  <a:srgbClr val="FFFFFF"/>
                </a:solidFill>
              </a:defRPr>
            </a:lvl1pPr>
            <a:lvl2pPr marL="914400" lvl="1" indent="-228600" algn="l" rtl="0">
              <a:lnSpc>
                <a:spcPct val="90000"/>
              </a:lnSpc>
              <a:spcBef>
                <a:spcPts val="500"/>
              </a:spcBef>
              <a:spcAft>
                <a:spcPts val="0"/>
              </a:spcAft>
              <a:buClr>
                <a:srgbClr val="FFFFFF"/>
              </a:buClr>
              <a:buSzPts val="1200"/>
              <a:buNone/>
              <a:defRPr sz="1200">
                <a:solidFill>
                  <a:srgbClr val="FFFFFF"/>
                </a:solidFill>
              </a:defRPr>
            </a:lvl2pPr>
            <a:lvl3pPr marL="1371600" lvl="2" indent="-228600" algn="l" rtl="0">
              <a:lnSpc>
                <a:spcPct val="90000"/>
              </a:lnSpc>
              <a:spcBef>
                <a:spcPts val="500"/>
              </a:spcBef>
              <a:spcAft>
                <a:spcPts val="0"/>
              </a:spcAft>
              <a:buClr>
                <a:srgbClr val="FFFFFF"/>
              </a:buClr>
              <a:buSzPts val="1200"/>
              <a:buNone/>
              <a:defRPr sz="1200">
                <a:solidFill>
                  <a:srgbClr val="FFFFFF"/>
                </a:solidFill>
              </a:defRPr>
            </a:lvl3pPr>
            <a:lvl4pPr marL="1828800" lvl="3" indent="-228600" algn="l" rtl="0">
              <a:lnSpc>
                <a:spcPct val="90000"/>
              </a:lnSpc>
              <a:spcBef>
                <a:spcPts val="500"/>
              </a:spcBef>
              <a:spcAft>
                <a:spcPts val="0"/>
              </a:spcAft>
              <a:buClr>
                <a:srgbClr val="FFFFFF"/>
              </a:buClr>
              <a:buSzPts val="1200"/>
              <a:buNone/>
              <a:defRPr sz="1200">
                <a:solidFill>
                  <a:srgbClr val="FFFFFF"/>
                </a:solidFill>
              </a:defRPr>
            </a:lvl4pPr>
            <a:lvl5pPr marL="2286000" lvl="4" indent="-228600" algn="l" rtl="0">
              <a:lnSpc>
                <a:spcPct val="90000"/>
              </a:lnSpc>
              <a:spcBef>
                <a:spcPts val="500"/>
              </a:spcBef>
              <a:spcAft>
                <a:spcPts val="0"/>
              </a:spcAft>
              <a:buClr>
                <a:srgbClr val="FFFFFF"/>
              </a:buClr>
              <a:buSzPts val="1200"/>
              <a:buNone/>
              <a:defRPr sz="1200">
                <a:solidFill>
                  <a:srgbClr val="FFFFFF"/>
                </a:solidFill>
              </a:defRPr>
            </a:lvl5pPr>
            <a:lvl6pPr marL="2743200" lvl="5" indent="-304800" algn="l" rtl="0">
              <a:lnSpc>
                <a:spcPct val="90000"/>
              </a:lnSpc>
              <a:spcBef>
                <a:spcPts val="500"/>
              </a:spcBef>
              <a:spcAft>
                <a:spcPts val="0"/>
              </a:spcAft>
              <a:buClr>
                <a:srgbClr val="FFFFFF"/>
              </a:buClr>
              <a:buSzPts val="1200"/>
              <a:buChar char="•"/>
              <a:defRPr sz="1200">
                <a:solidFill>
                  <a:srgbClr val="FFFFFF"/>
                </a:solidFill>
              </a:defRPr>
            </a:lvl6pPr>
            <a:lvl7pPr marL="3200400" lvl="6" indent="-304800" algn="l" rtl="0">
              <a:lnSpc>
                <a:spcPct val="90000"/>
              </a:lnSpc>
              <a:spcBef>
                <a:spcPts val="500"/>
              </a:spcBef>
              <a:spcAft>
                <a:spcPts val="0"/>
              </a:spcAft>
              <a:buClr>
                <a:srgbClr val="FFFFFF"/>
              </a:buClr>
              <a:buSzPts val="1200"/>
              <a:buChar char="•"/>
              <a:defRPr sz="1200">
                <a:solidFill>
                  <a:srgbClr val="FFFFFF"/>
                </a:solidFill>
              </a:defRPr>
            </a:lvl7pPr>
            <a:lvl8pPr marL="3657600" lvl="7" indent="-304800" algn="l" rtl="0">
              <a:lnSpc>
                <a:spcPct val="90000"/>
              </a:lnSpc>
              <a:spcBef>
                <a:spcPts val="500"/>
              </a:spcBef>
              <a:spcAft>
                <a:spcPts val="0"/>
              </a:spcAft>
              <a:buClr>
                <a:srgbClr val="FFFFFF"/>
              </a:buClr>
              <a:buSzPts val="1200"/>
              <a:buChar char="•"/>
              <a:defRPr sz="1200">
                <a:solidFill>
                  <a:srgbClr val="FFFFFF"/>
                </a:solidFill>
              </a:defRPr>
            </a:lvl8pPr>
            <a:lvl9pPr marL="4114800" lvl="8" indent="-304800" algn="l" rtl="0">
              <a:lnSpc>
                <a:spcPct val="90000"/>
              </a:lnSpc>
              <a:spcBef>
                <a:spcPts val="500"/>
              </a:spcBef>
              <a:spcAft>
                <a:spcPts val="0"/>
              </a:spcAft>
              <a:buClr>
                <a:srgbClr val="FFFFFF"/>
              </a:buClr>
              <a:buSzPts val="1200"/>
              <a:buChar char="•"/>
              <a:defRPr sz="1200">
                <a:solidFill>
                  <a:srgbClr val="FFFFFF"/>
                </a:solidFill>
              </a:defRPr>
            </a:lvl9pPr>
          </a:lstStyle>
          <a:p>
            <a:endParaRPr/>
          </a:p>
        </p:txBody>
      </p:sp>
      <p:sp>
        <p:nvSpPr>
          <p:cNvPr id="202" name="Google Shape;202;p35"/>
          <p:cNvSpPr txBox="1">
            <a:spLocks noGrp="1"/>
          </p:cNvSpPr>
          <p:nvPr>
            <p:ph type="subTitle" idx="2"/>
          </p:nvPr>
        </p:nvSpPr>
        <p:spPr>
          <a:xfrm>
            <a:off x="348925" y="2607625"/>
            <a:ext cx="2289600" cy="523200"/>
          </a:xfrm>
          <a:prstGeom prst="rect">
            <a:avLst/>
          </a:prstGeom>
        </p:spPr>
        <p:txBody>
          <a:bodyPr spcFirstLastPara="1" wrap="square" lIns="91400" tIns="91400" rIns="91400" bIns="91400" anchor="t" anchorCtr="0">
            <a:noAutofit/>
          </a:bodyPr>
          <a:lstStyle>
            <a:lvl1pPr lvl="0" algn="r" rtl="0">
              <a:spcBef>
                <a:spcPts val="0"/>
              </a:spcBef>
              <a:spcAft>
                <a:spcPts val="0"/>
              </a:spcAft>
              <a:buNone/>
              <a:defRPr sz="13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 name="Google Shape;203;p35"/>
          <p:cNvSpPr/>
          <p:nvPr/>
        </p:nvSpPr>
        <p:spPr>
          <a:xfrm rot="5400000">
            <a:off x="32925" y="223650"/>
            <a:ext cx="5604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rot="5400000">
            <a:off x="8385700" y="630050"/>
            <a:ext cx="4557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5"/>
          <p:cNvSpPr/>
          <p:nvPr/>
        </p:nvSpPr>
        <p:spPr>
          <a:xfrm>
            <a:off x="256515" y="458742"/>
            <a:ext cx="841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8620499" y="801350"/>
            <a:ext cx="523500" cy="113100"/>
          </a:xfrm>
          <a:prstGeom prst="rect">
            <a:avLst/>
          </a:prstGeom>
          <a:solidFill>
            <a:srgbClr val="4E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13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208"/>
        <p:cNvGrpSpPr/>
        <p:nvPr/>
      </p:nvGrpSpPr>
      <p:grpSpPr>
        <a:xfrm>
          <a:off x="0" y="0"/>
          <a:ext cx="0" cy="0"/>
          <a:chOff x="0" y="0"/>
          <a:chExt cx="0" cy="0"/>
        </a:xfrm>
      </p:grpSpPr>
      <p:pic>
        <p:nvPicPr>
          <p:cNvPr id="209" name="Google Shape;209;p36"/>
          <p:cNvPicPr preferRelativeResize="0"/>
          <p:nvPr/>
        </p:nvPicPr>
        <p:blipFill>
          <a:blip r:embed="rId2">
            <a:alphaModFix/>
          </a:blip>
          <a:stretch>
            <a:fillRect/>
          </a:stretch>
        </p:blipFill>
        <p:spPr>
          <a:xfrm>
            <a:off x="0" y="-500"/>
            <a:ext cx="9143995" cy="5144492"/>
          </a:xfrm>
          <a:prstGeom prst="rect">
            <a:avLst/>
          </a:prstGeom>
          <a:noFill/>
          <a:ln>
            <a:noFill/>
          </a:ln>
        </p:spPr>
      </p:pic>
      <p:pic>
        <p:nvPicPr>
          <p:cNvPr id="210" name="Google Shape;210;p36"/>
          <p:cNvPicPr preferRelativeResize="0"/>
          <p:nvPr/>
        </p:nvPicPr>
        <p:blipFill>
          <a:blip r:embed="rId3">
            <a:alphaModFix amt="64000"/>
          </a:blip>
          <a:stretch>
            <a:fillRect/>
          </a:stretch>
        </p:blipFill>
        <p:spPr>
          <a:xfrm>
            <a:off x="2887524" y="1440500"/>
            <a:ext cx="7480522" cy="3703001"/>
          </a:xfrm>
          <a:prstGeom prst="rect">
            <a:avLst/>
          </a:prstGeom>
          <a:noFill/>
          <a:ln>
            <a:noFill/>
          </a:ln>
        </p:spPr>
      </p:pic>
      <p:pic>
        <p:nvPicPr>
          <p:cNvPr id="211" name="Google Shape;211;p36"/>
          <p:cNvPicPr preferRelativeResize="0"/>
          <p:nvPr/>
        </p:nvPicPr>
        <p:blipFill>
          <a:blip r:embed="rId4">
            <a:alphaModFix amt="29000"/>
          </a:blip>
          <a:stretch>
            <a:fillRect/>
          </a:stretch>
        </p:blipFill>
        <p:spPr>
          <a:xfrm>
            <a:off x="590499" y="915528"/>
            <a:ext cx="690676" cy="524975"/>
          </a:xfrm>
          <a:prstGeom prst="rect">
            <a:avLst/>
          </a:prstGeom>
          <a:noFill/>
          <a:ln>
            <a:noFill/>
          </a:ln>
        </p:spPr>
      </p:pic>
      <p:sp>
        <p:nvSpPr>
          <p:cNvPr id="212" name="Google Shape;212;p36"/>
          <p:cNvSpPr/>
          <p:nvPr/>
        </p:nvSpPr>
        <p:spPr>
          <a:xfrm flipH="1">
            <a:off x="368300" y="658850"/>
            <a:ext cx="40530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6"/>
          <p:cNvSpPr/>
          <p:nvPr/>
        </p:nvSpPr>
        <p:spPr>
          <a:xfrm rot="5400000">
            <a:off x="-51675" y="1064275"/>
            <a:ext cx="9234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rot="5400000">
            <a:off x="3973100" y="324650"/>
            <a:ext cx="7833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txBox="1">
            <a:spLocks noGrp="1"/>
          </p:cNvSpPr>
          <p:nvPr>
            <p:ph type="title"/>
          </p:nvPr>
        </p:nvSpPr>
        <p:spPr>
          <a:xfrm>
            <a:off x="724525" y="1134375"/>
            <a:ext cx="7378800" cy="3299100"/>
          </a:xfrm>
          <a:prstGeom prst="rect">
            <a:avLst/>
          </a:prstGeom>
          <a:noFill/>
          <a:ln>
            <a:noFill/>
          </a:ln>
        </p:spPr>
        <p:txBody>
          <a:bodyPr spcFirstLastPara="1" wrap="square" lIns="45700" tIns="45700" rIns="45700" bIns="45700" anchor="t" anchorCtr="0">
            <a:noAutofit/>
          </a:bodyPr>
          <a:lstStyle>
            <a:lvl1pPr lvl="0" algn="l" rtl="0">
              <a:lnSpc>
                <a:spcPct val="90000"/>
              </a:lnSpc>
              <a:spcBef>
                <a:spcPts val="0"/>
              </a:spcBef>
              <a:spcAft>
                <a:spcPts val="0"/>
              </a:spcAft>
              <a:buClr>
                <a:schemeClr val="lt1"/>
              </a:buClr>
              <a:buSzPts val="3000"/>
              <a:buNone/>
              <a:defRPr sz="3000">
                <a:solidFill>
                  <a:schemeClr val="lt1"/>
                </a:solidFill>
              </a:defRPr>
            </a:lvl1pPr>
            <a:lvl2pPr lvl="1" algn="l" rtl="0">
              <a:spcBef>
                <a:spcPts val="0"/>
              </a:spcBef>
              <a:spcAft>
                <a:spcPts val="0"/>
              </a:spcAft>
              <a:buSzPts val="3400"/>
              <a:buNone/>
              <a:defRPr sz="3400"/>
            </a:lvl2pPr>
            <a:lvl3pPr lvl="2" algn="l" rtl="0">
              <a:spcBef>
                <a:spcPts val="0"/>
              </a:spcBef>
              <a:spcAft>
                <a:spcPts val="0"/>
              </a:spcAft>
              <a:buSzPts val="3400"/>
              <a:buNone/>
              <a:defRPr sz="3400"/>
            </a:lvl3pPr>
            <a:lvl4pPr lvl="3" algn="l" rtl="0">
              <a:spcBef>
                <a:spcPts val="0"/>
              </a:spcBef>
              <a:spcAft>
                <a:spcPts val="0"/>
              </a:spcAft>
              <a:buSzPts val="3400"/>
              <a:buNone/>
              <a:defRPr sz="3400"/>
            </a:lvl4pPr>
            <a:lvl5pPr lvl="4" algn="l" rtl="0">
              <a:spcBef>
                <a:spcPts val="0"/>
              </a:spcBef>
              <a:spcAft>
                <a:spcPts val="0"/>
              </a:spcAft>
              <a:buSzPts val="3400"/>
              <a:buNone/>
              <a:defRPr sz="3400"/>
            </a:lvl5pPr>
            <a:lvl6pPr lvl="5" algn="l" rtl="0">
              <a:spcBef>
                <a:spcPts val="0"/>
              </a:spcBef>
              <a:spcAft>
                <a:spcPts val="0"/>
              </a:spcAft>
              <a:buSzPts val="3400"/>
              <a:buNone/>
              <a:defRPr sz="3400"/>
            </a:lvl6pPr>
            <a:lvl7pPr lvl="6" algn="l" rtl="0">
              <a:spcBef>
                <a:spcPts val="0"/>
              </a:spcBef>
              <a:spcAft>
                <a:spcPts val="0"/>
              </a:spcAft>
              <a:buSzPts val="3400"/>
              <a:buNone/>
              <a:defRPr sz="3400"/>
            </a:lvl7pPr>
            <a:lvl8pPr lvl="7" algn="l" rtl="0">
              <a:spcBef>
                <a:spcPts val="0"/>
              </a:spcBef>
              <a:spcAft>
                <a:spcPts val="0"/>
              </a:spcAft>
              <a:buSzPts val="3400"/>
              <a:buNone/>
              <a:defRPr sz="3400"/>
            </a:lvl8pPr>
            <a:lvl9pPr lvl="8" algn="l" rtl="0">
              <a:spcBef>
                <a:spcPts val="0"/>
              </a:spcBef>
              <a:spcAft>
                <a:spcPts val="0"/>
              </a:spcAft>
              <a:buSzPts val="3400"/>
              <a:buNone/>
              <a:defRPr sz="3400"/>
            </a:lvl9pPr>
          </a:lstStyle>
          <a:p>
            <a:endParaRPr/>
          </a:p>
        </p:txBody>
      </p:sp>
      <p:sp>
        <p:nvSpPr>
          <p:cNvPr id="216" name="Google Shape;216;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1182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11700" y="445025"/>
            <a:ext cx="8520600" cy="572700"/>
          </a:xfrm>
          <a:prstGeom prst="rect">
            <a:avLst/>
          </a:prstGeom>
        </p:spPr>
        <p:txBody>
          <a:bodyPr spcFirstLastPara="1" wrap="square" lIns="91400" tIns="91400" rIns="91400" bIns="91400" anchor="b" anchorCtr="0">
            <a:noAutofit/>
          </a:bodyPr>
          <a:lstStyle>
            <a:lvl1pPr lvl="0" rtl="0">
              <a:spcBef>
                <a:spcPts val="0"/>
              </a:spcBef>
              <a:spcAft>
                <a:spcPts val="0"/>
              </a:spcAft>
              <a:buSzPts val="3000"/>
              <a:buNone/>
              <a:defRPr sz="3000"/>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219" name="Google Shape;219;p37"/>
          <p:cNvSpPr txBox="1">
            <a:spLocks noGrp="1"/>
          </p:cNvSpPr>
          <p:nvPr>
            <p:ph type="body" idx="1"/>
          </p:nvPr>
        </p:nvSpPr>
        <p:spPr>
          <a:xfrm>
            <a:off x="311700" y="1152475"/>
            <a:ext cx="8520600" cy="3416400"/>
          </a:xfrm>
          <a:prstGeom prst="rect">
            <a:avLst/>
          </a:prstGeom>
        </p:spPr>
        <p:txBody>
          <a:bodyPr spcFirstLastPara="1" wrap="square" lIns="91400" tIns="91400" rIns="91400" bIns="91400" anchor="t" anchorCtr="0">
            <a:noAutofit/>
          </a:bodyPr>
          <a:lstStyle>
            <a:lvl1pPr marL="457200" lvl="0" indent="-228600" rtl="0">
              <a:spcBef>
                <a:spcPts val="0"/>
              </a:spcBef>
              <a:spcAft>
                <a:spcPts val="0"/>
              </a:spcAft>
              <a:buSzPts val="1500"/>
              <a:buNone/>
              <a:defRPr sz="1500"/>
            </a:lvl1pPr>
            <a:lvl2pPr marL="914400" lvl="1" indent="-228600" rtl="0">
              <a:spcBef>
                <a:spcPts val="0"/>
              </a:spcBef>
              <a:spcAft>
                <a:spcPts val="0"/>
              </a:spcAft>
              <a:buSzPts val="1500"/>
              <a:buNone/>
              <a:defRPr sz="1500"/>
            </a:lvl2pPr>
            <a:lvl3pPr marL="1371600" lvl="2" indent="-228600" rtl="0">
              <a:spcBef>
                <a:spcPts val="0"/>
              </a:spcBef>
              <a:spcAft>
                <a:spcPts val="0"/>
              </a:spcAft>
              <a:buSzPts val="1500"/>
              <a:buNone/>
              <a:defRPr sz="1500"/>
            </a:lvl3pPr>
            <a:lvl4pPr marL="1828800" lvl="3" indent="-228600" rtl="0">
              <a:spcBef>
                <a:spcPts val="0"/>
              </a:spcBef>
              <a:spcAft>
                <a:spcPts val="0"/>
              </a:spcAft>
              <a:buSzPts val="1500"/>
              <a:buNone/>
              <a:defRPr sz="1500"/>
            </a:lvl4pPr>
            <a:lvl5pPr marL="2286000" lvl="4" indent="-228600" rtl="0">
              <a:spcBef>
                <a:spcPts val="0"/>
              </a:spcBef>
              <a:spcAft>
                <a:spcPts val="0"/>
              </a:spcAft>
              <a:buSzPts val="1500"/>
              <a:buNone/>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220" name="Google Shape;22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74493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21"/>
        <p:cNvGrpSpPr/>
        <p:nvPr/>
      </p:nvGrpSpPr>
      <p:grpSpPr>
        <a:xfrm>
          <a:off x="0" y="0"/>
          <a:ext cx="0" cy="0"/>
          <a:chOff x="0" y="0"/>
          <a:chExt cx="0" cy="0"/>
        </a:xfrm>
      </p:grpSpPr>
      <p:sp>
        <p:nvSpPr>
          <p:cNvPr id="222" name="Google Shape;222;p38"/>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26488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_Black">
  <p:cSld name="Blank_Black">
    <p:spTree>
      <p:nvGrpSpPr>
        <p:cNvPr id="1" name="Shape 223"/>
        <p:cNvGrpSpPr/>
        <p:nvPr/>
      </p:nvGrpSpPr>
      <p:grpSpPr>
        <a:xfrm>
          <a:off x="0" y="0"/>
          <a:ext cx="0" cy="0"/>
          <a:chOff x="0" y="0"/>
          <a:chExt cx="0" cy="0"/>
        </a:xfrm>
      </p:grpSpPr>
      <p:sp>
        <p:nvSpPr>
          <p:cNvPr id="224" name="Google Shape;224;p39"/>
          <p:cNvSpPr/>
          <p:nvPr/>
        </p:nvSpPr>
        <p:spPr>
          <a:xfrm>
            <a:off x="-10913" y="-35844"/>
            <a:ext cx="9165900" cy="5215200"/>
          </a:xfrm>
          <a:prstGeom prst="rect">
            <a:avLst/>
          </a:pr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sldNum" idx="12"/>
          </p:nvPr>
        </p:nvSpPr>
        <p:spPr>
          <a:xfrm>
            <a:off x="8199454" y="4767263"/>
            <a:ext cx="723600" cy="2745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1pPr>
            <a:lvl2pPr marL="0" lvl="1"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2pPr>
            <a:lvl3pPr marL="0" lvl="2"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3pPr>
            <a:lvl4pPr marL="0" lvl="3"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4pPr>
            <a:lvl5pPr marL="0" lvl="4"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5pPr>
            <a:lvl6pPr marL="0" lvl="5"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6pPr>
            <a:lvl7pPr marL="0" lvl="6"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7pPr>
            <a:lvl8pPr marL="0" lvl="7"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8pPr>
            <a:lvl9pPr marL="0" lvl="8" indent="0" algn="r" rtl="0">
              <a:lnSpc>
                <a:spcPct val="100000"/>
              </a:lnSpc>
              <a:spcBef>
                <a:spcPts val="0"/>
              </a:spcBef>
              <a:spcAft>
                <a:spcPts val="0"/>
              </a:spcAft>
              <a:buNone/>
              <a:defRPr sz="800" b="0" i="0" u="none" strike="noStrike" cap="none">
                <a:solidFill>
                  <a:schemeClr val="lt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82802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0779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1685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05609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2753302" y="0"/>
            <a:ext cx="312713" cy="5143500"/>
          </a:xfrm>
          <a:prstGeom prst="rect">
            <a:avLst/>
          </a:prstGeom>
        </p:spPr>
      </p:pic>
      <p:sp>
        <p:nvSpPr>
          <p:cNvPr id="11" name="Title 4"/>
          <p:cNvSpPr>
            <a:spLocks noGrp="1"/>
          </p:cNvSpPr>
          <p:nvPr>
            <p:ph type="title" hasCustomPrompt="1"/>
          </p:nvPr>
        </p:nvSpPr>
        <p:spPr>
          <a:xfrm>
            <a:off x="472500" y="2010827"/>
            <a:ext cx="2345911" cy="1121846"/>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p:nvSpPr>
        <p:spPr bwMode="white">
          <a:xfrm>
            <a:off x="3060573" y="-982"/>
            <a:ext cx="6083428" cy="514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20061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p:nvSpPr>
        <p:spPr bwMode="white">
          <a:xfrm>
            <a:off x="0" y="0"/>
            <a:ext cx="4772660" cy="51435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472500" y="467100"/>
            <a:ext cx="3505235"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7258051" y="4803777"/>
            <a:ext cx="1111538"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p:nvSpPr>
        <p:spPr>
          <a:xfrm rot="16200000">
            <a:off x="7115176" y="2941873"/>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9052" b="6867"/>
          <a:stretch/>
        </p:blipFill>
        <p:spPr>
          <a:xfrm rot="120000">
            <a:off x="3345129" y="2555853"/>
            <a:ext cx="2021000" cy="2592413"/>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14333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6611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86" name="Google Shape;86;p1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87" name="Google Shape;87;p19"/>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557387" y="0"/>
            <a:ext cx="312713" cy="5143500"/>
          </a:xfrm>
          <a:prstGeom prst="rect">
            <a:avLst/>
          </a:prstGeom>
        </p:spPr>
      </p:pic>
      <p:sp>
        <p:nvSpPr>
          <p:cNvPr id="10" name="Rectangle 9"/>
          <p:cNvSpPr/>
          <p:nvPr/>
        </p:nvSpPr>
        <p:spPr bwMode="gray">
          <a:xfrm>
            <a:off x="5864658" y="0"/>
            <a:ext cx="3279343"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5865019" y="0"/>
            <a:ext cx="3278981" cy="51435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7258051" y="4803777"/>
            <a:ext cx="1111538"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Copyright"/>
          <p:cNvSpPr txBox="1"/>
          <p:nvPr/>
        </p:nvSpPr>
        <p:spPr>
          <a:xfrm rot="16200000">
            <a:off x="7115176" y="2937969"/>
            <a:ext cx="3850481" cy="72712"/>
          </a:xfrm>
          <a:prstGeom prst="rect">
            <a:avLst/>
          </a:prstGeom>
          <a:noFill/>
        </p:spPr>
        <p:txBody>
          <a:bodyPr wrap="square" lIns="0" tIns="0" rIns="0" bIns="0" rtlCol="0" anchor="t">
            <a:spAutoFit/>
          </a:bodyPr>
          <a:lstStyle/>
          <a:p>
            <a:pPr>
              <a:lnSpc>
                <a:spcPct val="90000"/>
              </a:lnSpc>
              <a:spcAft>
                <a:spcPts val="450"/>
              </a:spcAft>
            </a:pPr>
            <a:r>
              <a:rPr lang="en-US" sz="525">
                <a:solidFill>
                  <a:schemeClr val="bg1">
                    <a:lumMod val="50000"/>
                  </a:schemeClr>
                </a:solidFill>
                <a:latin typeface="+mn-lt"/>
                <a:sym typeface="Trebuchet MS" panose="020B0603020202020204" pitchFamily="34" charset="0"/>
              </a:rPr>
              <a:t>Copyright © 2021 by Boston Consulting Group. All rights reserved.</a:t>
            </a:r>
            <a:endParaRPr lang="en-US" sz="525"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472500" y="1353488"/>
            <a:ext cx="4685664" cy="24651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p:nvSpPr>
        <p:spPr>
          <a:xfrm>
            <a:off x="8375904" y="4803777"/>
            <a:ext cx="28575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60365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1 - Basic" type="tx">
  <p:cSld name="B1 - Basic">
    <p:spTree>
      <p:nvGrpSpPr>
        <p:cNvPr id="1" name="Shape 44"/>
        <p:cNvGrpSpPr/>
        <p:nvPr/>
      </p:nvGrpSpPr>
      <p:grpSpPr>
        <a:xfrm>
          <a:off x="0" y="0"/>
          <a:ext cx="0" cy="0"/>
          <a:chOff x="0" y="0"/>
          <a:chExt cx="0" cy="0"/>
        </a:xfrm>
      </p:grpSpPr>
      <p:sp>
        <p:nvSpPr>
          <p:cNvPr id="45" name="Google Shape;45;gc2c2b1796e_0_195"/>
          <p:cNvSpPr txBox="1">
            <a:spLocks noGrp="1"/>
          </p:cNvSpPr>
          <p:nvPr>
            <p:ph type="body" idx="1"/>
          </p:nvPr>
        </p:nvSpPr>
        <p:spPr>
          <a:xfrm>
            <a:off x="425637" y="822956"/>
            <a:ext cx="6787350" cy="328500"/>
          </a:xfrm>
          <a:prstGeom prst="rect">
            <a:avLst/>
          </a:prstGeom>
          <a:noFill/>
          <a:ln>
            <a:noFill/>
          </a:ln>
        </p:spPr>
        <p:txBody>
          <a:bodyPr spcFirstLastPara="1" wrap="square" lIns="0" tIns="0" rIns="0" bIns="0" anchor="t" anchorCtr="0">
            <a:noAutofit/>
          </a:bodyPr>
          <a:lstStyle>
            <a:lvl1pPr marL="342900" lvl="0" indent="-276225" algn="l" rtl="0">
              <a:lnSpc>
                <a:spcPct val="100000"/>
              </a:lnSpc>
              <a:spcBef>
                <a:spcPts val="0"/>
              </a:spcBef>
              <a:spcAft>
                <a:spcPts val="0"/>
              </a:spcAft>
              <a:buClr>
                <a:schemeClr val="dk1"/>
              </a:buClr>
              <a:buSzPts val="2200"/>
              <a:buChar char="●"/>
              <a:defRPr sz="1650">
                <a:solidFill>
                  <a:schemeClr val="dk1"/>
                </a:solidFill>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6" name="Google Shape;46;gc2c2b1796e_0_195"/>
          <p:cNvSpPr txBox="1">
            <a:spLocks noGrp="1"/>
          </p:cNvSpPr>
          <p:nvPr>
            <p:ph type="title"/>
          </p:nvPr>
        </p:nvSpPr>
        <p:spPr>
          <a:xfrm>
            <a:off x="425637" y="48000"/>
            <a:ext cx="6653925" cy="74025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7" name="Google Shape;47;gc2c2b1796e_0_195"/>
          <p:cNvSpPr txBox="1">
            <a:spLocks noGrp="1"/>
          </p:cNvSpPr>
          <p:nvPr>
            <p:ph type="body" idx="2"/>
          </p:nvPr>
        </p:nvSpPr>
        <p:spPr>
          <a:xfrm>
            <a:off x="425637" y="1312781"/>
            <a:ext cx="8293050" cy="3347775"/>
          </a:xfrm>
          <a:prstGeom prst="rect">
            <a:avLst/>
          </a:prstGeom>
          <a:noFill/>
          <a:ln>
            <a:noFill/>
          </a:ln>
        </p:spPr>
        <p:txBody>
          <a:bodyPr spcFirstLastPara="1" wrap="square" lIns="0" tIns="0" rIns="0" bIns="0" anchor="t" anchorCtr="0">
            <a:noAutofit/>
          </a:bodyPr>
          <a:lstStyle>
            <a:lvl1pPr marL="342900" lvl="0" indent="-266700" algn="l" rtl="0">
              <a:lnSpc>
                <a:spcPct val="100000"/>
              </a:lnSpc>
              <a:spcBef>
                <a:spcPts val="0"/>
              </a:spcBef>
              <a:spcAft>
                <a:spcPts val="0"/>
              </a:spcAft>
              <a:buSzPts val="2000"/>
              <a:buChar char="●"/>
              <a:defRPr/>
            </a:lvl1pPr>
            <a:lvl2pPr marL="685800" lvl="1" indent="-257175" algn="l" rtl="0">
              <a:lnSpc>
                <a:spcPct val="100000"/>
              </a:lnSpc>
              <a:spcBef>
                <a:spcPts val="1575"/>
              </a:spcBef>
              <a:spcAft>
                <a:spcPts val="0"/>
              </a:spcAft>
              <a:buSzPts val="1800"/>
              <a:buChar char="○"/>
              <a:defRPr/>
            </a:lvl2pPr>
            <a:lvl3pPr marL="1028700" lvl="2" indent="-247650" algn="l" rtl="0">
              <a:lnSpc>
                <a:spcPct val="100000"/>
              </a:lnSpc>
              <a:spcBef>
                <a:spcPts val="1575"/>
              </a:spcBef>
              <a:spcAft>
                <a:spcPts val="0"/>
              </a:spcAft>
              <a:buSzPts val="1600"/>
              <a:buChar char="■"/>
              <a:defRPr/>
            </a:lvl3pPr>
            <a:lvl4pPr marL="1371600" lvl="3" indent="-238125" algn="l" rtl="0">
              <a:lnSpc>
                <a:spcPct val="100000"/>
              </a:lnSpc>
              <a:spcBef>
                <a:spcPts val="1575"/>
              </a:spcBef>
              <a:spcAft>
                <a:spcPts val="0"/>
              </a:spcAft>
              <a:buSzPts val="1400"/>
              <a:buChar char="●"/>
              <a:defRPr/>
            </a:lvl4pPr>
            <a:lvl5pPr marL="1714500" lvl="4" indent="-266700" algn="l" rtl="0">
              <a:lnSpc>
                <a:spcPct val="100000"/>
              </a:lnSpc>
              <a:spcBef>
                <a:spcPts val="1575"/>
              </a:spcBef>
              <a:spcAft>
                <a:spcPts val="0"/>
              </a:spcAft>
              <a:buSzPts val="2000"/>
              <a:buChar char="○"/>
              <a:defRPr/>
            </a:lvl5pPr>
            <a:lvl6pPr marL="2057400" lvl="5" indent="-257175" algn="l" rtl="0">
              <a:lnSpc>
                <a:spcPct val="100000"/>
              </a:lnSpc>
              <a:spcBef>
                <a:spcPts val="1575"/>
              </a:spcBef>
              <a:spcAft>
                <a:spcPts val="0"/>
              </a:spcAft>
              <a:buSzPts val="1800"/>
              <a:buChar char="■"/>
              <a:defRPr/>
            </a:lvl6pPr>
            <a:lvl7pPr marL="2400300" lvl="6" indent="-247650" algn="l" rtl="0">
              <a:lnSpc>
                <a:spcPct val="100000"/>
              </a:lnSpc>
              <a:spcBef>
                <a:spcPts val="1575"/>
              </a:spcBef>
              <a:spcAft>
                <a:spcPts val="0"/>
              </a:spcAft>
              <a:buSzPts val="1600"/>
              <a:buChar char="●"/>
              <a:defRPr/>
            </a:lvl7pPr>
            <a:lvl8pPr marL="2743200" lvl="7" indent="-238125" algn="l" rtl="0">
              <a:lnSpc>
                <a:spcPct val="100000"/>
              </a:lnSpc>
              <a:spcBef>
                <a:spcPts val="1575"/>
              </a:spcBef>
              <a:spcAft>
                <a:spcPts val="0"/>
              </a:spcAft>
              <a:buSzPts val="1400"/>
              <a:buChar char="○"/>
              <a:defRPr/>
            </a:lvl8pPr>
            <a:lvl9pPr marL="3086100" lvl="8" indent="-228600" algn="l" rtl="0">
              <a:lnSpc>
                <a:spcPct val="100000"/>
              </a:lnSpc>
              <a:spcBef>
                <a:spcPts val="1575"/>
              </a:spcBef>
              <a:spcAft>
                <a:spcPts val="1575"/>
              </a:spcAft>
              <a:buSzPts val="1200"/>
              <a:buChar char="■"/>
              <a:defRPr/>
            </a:lvl9pPr>
          </a:lstStyle>
          <a:p>
            <a:endParaRPr/>
          </a:p>
        </p:txBody>
      </p:sp>
      <p:sp>
        <p:nvSpPr>
          <p:cNvPr id="48" name="Google Shape;48;gc2c2b1796e_0_195"/>
          <p:cNvSpPr txBox="1">
            <a:spLocks noGrp="1"/>
          </p:cNvSpPr>
          <p:nvPr>
            <p:ph type="sldNum" idx="12"/>
          </p:nvPr>
        </p:nvSpPr>
        <p:spPr>
          <a:xfrm>
            <a:off x="8039130" y="4852894"/>
            <a:ext cx="686475" cy="2907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Arial" panose="020B0604020202020204" pitchFamily="34" charset="0"/>
                <a:ea typeface="Arial" panose="020B0604020202020204" pitchFamily="34" charset="0"/>
                <a:cs typeface="Arial" panose="020B0604020202020204" pitchFamily="34" charset="0"/>
                <a:sym typeface="Salesforce Sans"/>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chemeClr val="accent2"/>
                </a:solidFill>
                <a:latin typeface="Salesforce Sans"/>
                <a:ea typeface="Salesforce Sans"/>
                <a:cs typeface="Salesforce Sans"/>
                <a:sym typeface="Salesforce Sans"/>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796080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7666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525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4118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_1">
  <p:cSld name="TITLE_1">
    <p:bg>
      <p:bgPr>
        <a:gradFill>
          <a:gsLst>
            <a:gs pos="0">
              <a:schemeClr val="accent1"/>
            </a:gs>
            <a:gs pos="100000">
              <a:schemeClr val="accent2"/>
            </a:gs>
          </a:gsLst>
          <a:lin ang="0" scaled="0"/>
        </a:gradFill>
        <a:effectLst/>
      </p:bgPr>
    </p:bg>
    <p:spTree>
      <p:nvGrpSpPr>
        <p:cNvPr id="1" name="Shape 150"/>
        <p:cNvGrpSpPr/>
        <p:nvPr/>
      </p:nvGrpSpPr>
      <p:grpSpPr>
        <a:xfrm>
          <a:off x="0" y="0"/>
          <a:ext cx="0" cy="0"/>
          <a:chOff x="0" y="0"/>
          <a:chExt cx="0" cy="0"/>
        </a:xfrm>
      </p:grpSpPr>
      <p:sp>
        <p:nvSpPr>
          <p:cNvPr id="151" name="Google Shape;151;p30"/>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152" name="Google Shape;152;p30"/>
          <p:cNvGrpSpPr/>
          <p:nvPr/>
        </p:nvGrpSpPr>
        <p:grpSpPr>
          <a:xfrm>
            <a:off x="3500202" y="-104619"/>
            <a:ext cx="5769350" cy="5951747"/>
            <a:chOff x="3458352" y="512656"/>
            <a:chExt cx="5769350" cy="5951747"/>
          </a:xfrm>
        </p:grpSpPr>
        <p:pic>
          <p:nvPicPr>
            <p:cNvPr id="153" name="Google Shape;153;p30"/>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154" name="Google Shape;154;p30"/>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55" name="Google Shape;155;p30"/>
          <p:cNvSpPr/>
          <p:nvPr/>
        </p:nvSpPr>
        <p:spPr>
          <a:xfrm flipH="1">
            <a:off x="504050" y="1576800"/>
            <a:ext cx="72126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rot="5400000">
            <a:off x="122857" y="1957800"/>
            <a:ext cx="8751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rot="5400000">
            <a:off x="6811700" y="785700"/>
            <a:ext cx="16968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30"/>
          <p:cNvPicPr preferRelativeResize="0"/>
          <p:nvPr/>
        </p:nvPicPr>
        <p:blipFill>
          <a:blip r:embed="rId3">
            <a:alphaModFix/>
          </a:blip>
          <a:stretch>
            <a:fillRect/>
          </a:stretch>
        </p:blipFill>
        <p:spPr>
          <a:xfrm>
            <a:off x="9305354" y="4458500"/>
            <a:ext cx="1338247" cy="290925"/>
          </a:xfrm>
          <a:prstGeom prst="rect">
            <a:avLst/>
          </a:prstGeom>
          <a:noFill/>
          <a:ln>
            <a:noFill/>
          </a:ln>
        </p:spPr>
      </p:pic>
    </p:spTree>
    <p:extLst>
      <p:ext uri="{BB962C8B-B14F-4D97-AF65-F5344CB8AC3E}">
        <p14:creationId xmlns:p14="http://schemas.microsoft.com/office/powerpoint/2010/main" val="350294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3" r:id="rId3"/>
    <p:sldLayoutId id="2147483664" r:id="rId4"/>
    <p:sldLayoutId id="2147483665" r:id="rId5"/>
    <p:sldLayoutId id="2147483669" r:id="rId6"/>
    <p:sldLayoutId id="2147483670" r:id="rId7"/>
    <p:sldLayoutId id="2147483671" r:id="rId8"/>
    <p:sldLayoutId id="214748370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rgbClr val="FFFFFF"/>
              </a:buClr>
              <a:buSzPts val="5100"/>
              <a:buNone/>
              <a:defRPr sz="5100" b="1" i="0" u="none" strike="noStrike" cap="none">
                <a:solidFill>
                  <a:srgbClr val="FFFFFF"/>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rgbClr val="FFFFFF"/>
              </a:buClr>
              <a:buSzPts val="2700"/>
              <a:buNone/>
              <a:defRPr sz="2700" i="0" u="none" strike="noStrike" cap="none">
                <a:solidFill>
                  <a:srgbClr val="FFFFFF"/>
                </a:solidFill>
              </a:defRPr>
            </a:lvl1pPr>
            <a:lvl2pPr marL="914400" marR="0" lvl="1" indent="-228600" algn="ctr" rtl="0">
              <a:lnSpc>
                <a:spcPct val="100000"/>
              </a:lnSpc>
              <a:spcBef>
                <a:spcPts val="0"/>
              </a:spcBef>
              <a:spcAft>
                <a:spcPts val="0"/>
              </a:spcAft>
              <a:buClr>
                <a:srgbClr val="FFFFFF"/>
              </a:buClr>
              <a:buSzPts val="2700"/>
              <a:buNone/>
              <a:defRPr sz="2700" i="0" u="none" strike="noStrike" cap="none">
                <a:solidFill>
                  <a:srgbClr val="FFFFFF"/>
                </a:solidFill>
              </a:defRPr>
            </a:lvl2pPr>
            <a:lvl3pPr marL="1371600" marR="0" lvl="2" indent="-228600" algn="ctr" rtl="0">
              <a:lnSpc>
                <a:spcPct val="100000"/>
              </a:lnSpc>
              <a:spcBef>
                <a:spcPts val="0"/>
              </a:spcBef>
              <a:spcAft>
                <a:spcPts val="0"/>
              </a:spcAft>
              <a:buClr>
                <a:srgbClr val="FFFFFF"/>
              </a:buClr>
              <a:buSzPts val="2700"/>
              <a:buNone/>
              <a:defRPr sz="2700" i="0" u="none" strike="noStrike" cap="none">
                <a:solidFill>
                  <a:srgbClr val="FFFFFF"/>
                </a:solidFill>
              </a:defRPr>
            </a:lvl3pPr>
            <a:lvl4pPr marL="1828800" marR="0" lvl="3" indent="-228600" algn="ctr" rtl="0">
              <a:lnSpc>
                <a:spcPct val="100000"/>
              </a:lnSpc>
              <a:spcBef>
                <a:spcPts val="0"/>
              </a:spcBef>
              <a:spcAft>
                <a:spcPts val="0"/>
              </a:spcAft>
              <a:buClr>
                <a:srgbClr val="FFFFFF"/>
              </a:buClr>
              <a:buSzPts val="2700"/>
              <a:buNone/>
              <a:defRPr sz="2700" i="0" u="none" strike="noStrike" cap="none">
                <a:solidFill>
                  <a:srgbClr val="FFFFFF"/>
                </a:solidFill>
              </a:defRPr>
            </a:lvl4pPr>
            <a:lvl5pPr marL="2286000" marR="0" lvl="4" indent="-228600" algn="ctr" rtl="0">
              <a:lnSpc>
                <a:spcPct val="100000"/>
              </a:lnSpc>
              <a:spcBef>
                <a:spcPts val="0"/>
              </a:spcBef>
              <a:spcAft>
                <a:spcPts val="0"/>
              </a:spcAft>
              <a:buClr>
                <a:srgbClr val="FFFFFF"/>
              </a:buClr>
              <a:buSzPts val="2700"/>
              <a:buNone/>
              <a:defRPr sz="2700" i="0" u="none" strike="noStrike" cap="none">
                <a:solidFill>
                  <a:srgbClr val="FFFFFF"/>
                </a:solidFill>
              </a:defRPr>
            </a:lvl5pPr>
            <a:lvl6pPr marL="2743200" marR="0" lvl="5" indent="-349250" algn="ctr" rtl="0">
              <a:lnSpc>
                <a:spcPct val="100000"/>
              </a:lnSpc>
              <a:spcBef>
                <a:spcPts val="0"/>
              </a:spcBef>
              <a:spcAft>
                <a:spcPts val="0"/>
              </a:spcAft>
              <a:buClr>
                <a:srgbClr val="FFFFFF"/>
              </a:buClr>
              <a:buSzPts val="1900"/>
              <a:buChar char="•"/>
              <a:defRPr sz="2700" i="0" u="none" strike="noStrike" cap="none">
                <a:solidFill>
                  <a:srgbClr val="FFFFFF"/>
                </a:solidFill>
              </a:defRPr>
            </a:lvl6pPr>
            <a:lvl7pPr marL="3200400" marR="0" lvl="6"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7pPr>
            <a:lvl8pPr marL="3657600" marR="0" lvl="7"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8pPr>
            <a:lvl9pPr marL="4114800" marR="0" lvl="8" indent="-400050" algn="ctr" rtl="0">
              <a:lnSpc>
                <a:spcPct val="100000"/>
              </a:lnSpc>
              <a:spcBef>
                <a:spcPts val="0"/>
              </a:spcBef>
              <a:spcAft>
                <a:spcPts val="0"/>
              </a:spcAft>
              <a:buClr>
                <a:srgbClr val="FFFFFF"/>
              </a:buClr>
              <a:buSzPts val="2700"/>
              <a:buChar char="•"/>
              <a:defRPr sz="2700" i="0" u="none" strike="noStrike" cap="none">
                <a:solidFill>
                  <a:srgbClr val="FFFFFF"/>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8786898"/>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4" r:id="rId29"/>
    <p:sldLayoutId id="2147483705" r:id="rId30"/>
    <p:sldLayoutId id="2147483707" r:id="rId31"/>
    <p:sldLayoutId id="2147483708"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sv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learn.microsoft.com/en-us/azure/azure-resource-manager/templates/synta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earn.microsoft.com/en-us/azure/azure-resource-manager/templates/synta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zure-resource-manager/templates/syntax"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8.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8.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21933" y="1875365"/>
            <a:ext cx="8520600" cy="1692523"/>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sz="3200" dirty="0"/>
          </a:p>
          <a:p>
            <a:pPr marL="0" lvl="0" indent="0" algn="l" rtl="0">
              <a:spcBef>
                <a:spcPts val="0"/>
              </a:spcBef>
              <a:spcAft>
                <a:spcPts val="0"/>
              </a:spcAft>
              <a:buNone/>
            </a:pPr>
            <a:r>
              <a:rPr lang="en-US" sz="2400" dirty="0"/>
              <a:t>Azure Developer – Virtual Mentored Program</a:t>
            </a:r>
            <a:endParaRPr sz="2400" dirty="0"/>
          </a:p>
          <a:p>
            <a:pPr marL="0" lvl="0" indent="0" algn="l" rtl="0">
              <a:spcBef>
                <a:spcPts val="0"/>
              </a:spcBef>
              <a:spcAft>
                <a:spcPts val="0"/>
              </a:spcAft>
              <a:buNone/>
            </a:pPr>
            <a:r>
              <a:rPr lang="en" sz="3600" dirty="0"/>
              <a:t>DevOps, IaC with ARM Templates, and Azure DevOps CI &amp; CD Pipelines</a:t>
            </a:r>
            <a:endParaRPr sz="3600" dirty="0"/>
          </a:p>
        </p:txBody>
      </p:sp>
      <p:pic>
        <p:nvPicPr>
          <p:cNvPr id="269" name="Google Shape;269;p43"/>
          <p:cNvPicPr preferRelativeResize="0"/>
          <p:nvPr/>
        </p:nvPicPr>
        <p:blipFill>
          <a:blip r:embed="rId3">
            <a:alphaModFix/>
          </a:blip>
          <a:stretch>
            <a:fillRect/>
          </a:stretch>
        </p:blipFill>
        <p:spPr>
          <a:xfrm>
            <a:off x="5873950" y="3823950"/>
            <a:ext cx="3069123" cy="1392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8"/>
            <a:ext cx="7739393" cy="213904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Culture that fosters:</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Continual experimentation, risk-taking, and learning from failure</a:t>
            </a:r>
          </a:p>
          <a:p>
            <a:pPr marL="724397" lvl="1"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Practice makes perfect!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Allocating time for continual improvement (e.g., resolution of technical debt as a standard “category” of work)</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Taking risks and seeing them pay off – No guts no glory!</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Expecting failure &amp; building resiliency into the process</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14522"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297301"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1922991" y="918972"/>
            <a:ext cx="5363110" cy="32256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Third Way: </a:t>
            </a:r>
            <a:r>
              <a:rPr lang="en-US" sz="1350" u="sng" dirty="0">
                <a:solidFill>
                  <a:schemeClr val="tx2"/>
                </a:solidFill>
              </a:rPr>
              <a:t>Culture</a:t>
            </a:r>
            <a:r>
              <a:rPr lang="en-US" sz="1350" dirty="0">
                <a:solidFill>
                  <a:schemeClr val="tx2"/>
                </a:solidFill>
              </a:rPr>
              <a:t> of Continual Experimentation &amp; Learning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3791004" y="2103728"/>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10" name="Group 9">
            <a:extLst>
              <a:ext uri="{FF2B5EF4-FFF2-40B4-BE49-F238E27FC236}">
                <a16:creationId xmlns:a16="http://schemas.microsoft.com/office/drawing/2014/main" id="{EE245043-DA17-4DBE-83F4-DDCF36EF84AF}"/>
              </a:ext>
            </a:extLst>
          </p:cNvPr>
          <p:cNvGrpSpPr/>
          <p:nvPr/>
        </p:nvGrpSpPr>
        <p:grpSpPr>
          <a:xfrm>
            <a:off x="3846061" y="1928383"/>
            <a:ext cx="1293168" cy="350687"/>
            <a:chOff x="5004498" y="2576369"/>
            <a:chExt cx="1724224" cy="467583"/>
          </a:xfrm>
        </p:grpSpPr>
        <p:pic>
          <p:nvPicPr>
            <p:cNvPr id="8" name="Graphic 7" descr="Repeat outline">
              <a:extLst>
                <a:ext uri="{FF2B5EF4-FFF2-40B4-BE49-F238E27FC236}">
                  <a16:creationId xmlns:a16="http://schemas.microsoft.com/office/drawing/2014/main" id="{02418016-3516-44FA-99B0-93B6ADA6C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5" y="2576369"/>
              <a:ext cx="457200" cy="457200"/>
            </a:xfrm>
            <a:prstGeom prst="rect">
              <a:avLst/>
            </a:prstGeom>
          </p:spPr>
        </p:pic>
        <p:pic>
          <p:nvPicPr>
            <p:cNvPr id="18" name="Graphic 17" descr="Repeat outline">
              <a:extLst>
                <a:ext uri="{FF2B5EF4-FFF2-40B4-BE49-F238E27FC236}">
                  <a16:creationId xmlns:a16="http://schemas.microsoft.com/office/drawing/2014/main" id="{F3D7381D-F63B-41FA-B1AB-686F5A32C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9911" y="2576369"/>
              <a:ext cx="457200" cy="457200"/>
            </a:xfrm>
            <a:prstGeom prst="rect">
              <a:avLst/>
            </a:prstGeom>
          </p:spPr>
        </p:pic>
        <p:pic>
          <p:nvPicPr>
            <p:cNvPr id="19" name="Graphic 18" descr="Repeat outline">
              <a:extLst>
                <a:ext uri="{FF2B5EF4-FFF2-40B4-BE49-F238E27FC236}">
                  <a16:creationId xmlns:a16="http://schemas.microsoft.com/office/drawing/2014/main" id="{6DD2B3D4-C09F-4F18-85A4-C342B3DA13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522" y="2586752"/>
              <a:ext cx="457200" cy="457200"/>
            </a:xfrm>
            <a:prstGeom prst="rect">
              <a:avLst/>
            </a:prstGeom>
          </p:spPr>
        </p:pic>
        <p:pic>
          <p:nvPicPr>
            <p:cNvPr id="20" name="Graphic 19" descr="Repeat outline">
              <a:extLst>
                <a:ext uri="{FF2B5EF4-FFF2-40B4-BE49-F238E27FC236}">
                  <a16:creationId xmlns:a16="http://schemas.microsoft.com/office/drawing/2014/main" id="{0605533A-4D80-4602-BBCB-81B7BE276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4498" y="2586752"/>
              <a:ext cx="457200" cy="457200"/>
            </a:xfrm>
            <a:prstGeom prst="rect">
              <a:avLst/>
            </a:prstGeom>
          </p:spPr>
        </p:pic>
      </p:grpSp>
      <p:pic>
        <p:nvPicPr>
          <p:cNvPr id="5" name="Picture 2">
            <a:extLst>
              <a:ext uri="{FF2B5EF4-FFF2-40B4-BE49-F238E27FC236}">
                <a16:creationId xmlns:a16="http://schemas.microsoft.com/office/drawing/2014/main" id="{EC497371-6B2D-CCFB-9E5B-4DAA91294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66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18D3A089-BFC3-B2B3-BBC4-8FE62EA06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88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F82F00D-7482-7677-AFCA-4CD35D29D612}"/>
              </a:ext>
            </a:extLst>
          </p:cNvPr>
          <p:cNvSpPr/>
          <p:nvPr/>
        </p:nvSpPr>
        <p:spPr>
          <a:xfrm>
            <a:off x="2865886"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21" name="Rectangle 20">
            <a:extLst>
              <a:ext uri="{FF2B5EF4-FFF2-40B4-BE49-F238E27FC236}">
                <a16:creationId xmlns:a16="http://schemas.microsoft.com/office/drawing/2014/main" id="{A313079B-D97E-EAC9-FD9C-7FF75E81D21D}"/>
              </a:ext>
            </a:extLst>
          </p:cNvPr>
          <p:cNvSpPr/>
          <p:nvPr/>
        </p:nvSpPr>
        <p:spPr>
          <a:xfrm>
            <a:off x="5448665"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Tree>
    <p:extLst>
      <p:ext uri="{BB962C8B-B14F-4D97-AF65-F5344CB8AC3E}">
        <p14:creationId xmlns:p14="http://schemas.microsoft.com/office/powerpoint/2010/main" val="179155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A62550-D3E4-4695-A6EC-2AFB8D89B2FA}"/>
              </a:ext>
            </a:extLst>
          </p:cNvPr>
          <p:cNvSpPr>
            <a:spLocks noGrp="1"/>
          </p:cNvSpPr>
          <p:nvPr>
            <p:ph type="title"/>
          </p:nvPr>
        </p:nvSpPr>
        <p:spPr/>
        <p:txBody>
          <a:bodyPr/>
          <a:lstStyle/>
          <a:p>
            <a:r>
              <a:rPr lang="en-US" dirty="0"/>
              <a:t>DevOps – Some Key, High-Level Principles</a:t>
            </a:r>
          </a:p>
        </p:txBody>
      </p:sp>
      <p:sp>
        <p:nvSpPr>
          <p:cNvPr id="5" name="TextBox 4">
            <a:extLst>
              <a:ext uri="{FF2B5EF4-FFF2-40B4-BE49-F238E27FC236}">
                <a16:creationId xmlns:a16="http://schemas.microsoft.com/office/drawing/2014/main" id="{ACCF6F2E-FDE3-42EE-8BDC-40FCB017D8DA}"/>
              </a:ext>
            </a:extLst>
          </p:cNvPr>
          <p:cNvSpPr txBox="1"/>
          <p:nvPr/>
        </p:nvSpPr>
        <p:spPr>
          <a:xfrm>
            <a:off x="1949521" y="1525713"/>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Incremental releases from which we learn</a:t>
            </a:r>
          </a:p>
        </p:txBody>
      </p:sp>
      <p:sp>
        <p:nvSpPr>
          <p:cNvPr id="6" name="TextBox 5">
            <a:extLst>
              <a:ext uri="{FF2B5EF4-FFF2-40B4-BE49-F238E27FC236}">
                <a16:creationId xmlns:a16="http://schemas.microsoft.com/office/drawing/2014/main" id="{DCAC3424-B87E-4B4C-A0AB-9EBE09FD82E9}"/>
              </a:ext>
            </a:extLst>
          </p:cNvPr>
          <p:cNvSpPr txBox="1"/>
          <p:nvPr/>
        </p:nvSpPr>
        <p:spPr>
          <a:xfrm>
            <a:off x="1949521" y="2056116"/>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Automation everywhere</a:t>
            </a:r>
          </a:p>
        </p:txBody>
      </p:sp>
      <p:sp>
        <p:nvSpPr>
          <p:cNvPr id="7" name="TextBox 6">
            <a:extLst>
              <a:ext uri="{FF2B5EF4-FFF2-40B4-BE49-F238E27FC236}">
                <a16:creationId xmlns:a16="http://schemas.microsoft.com/office/drawing/2014/main" id="{BEA83100-E0F0-46EB-BFD6-0A1E6A00C29F}"/>
              </a:ext>
            </a:extLst>
          </p:cNvPr>
          <p:cNvSpPr txBox="1"/>
          <p:nvPr/>
        </p:nvSpPr>
        <p:spPr>
          <a:xfrm>
            <a:off x="1949521" y="2585017"/>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Experimentation &amp; failing fast</a:t>
            </a:r>
          </a:p>
        </p:txBody>
      </p:sp>
      <p:sp>
        <p:nvSpPr>
          <p:cNvPr id="8" name="TextBox 7">
            <a:extLst>
              <a:ext uri="{FF2B5EF4-FFF2-40B4-BE49-F238E27FC236}">
                <a16:creationId xmlns:a16="http://schemas.microsoft.com/office/drawing/2014/main" id="{259D61BB-CD99-449C-BA9F-DD611EBD869E}"/>
              </a:ext>
            </a:extLst>
          </p:cNvPr>
          <p:cNvSpPr txBox="1"/>
          <p:nvPr/>
        </p:nvSpPr>
        <p:spPr>
          <a:xfrm>
            <a:off x="1949521" y="3116924"/>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Continuous feedback &amp; continuous improvement</a:t>
            </a:r>
          </a:p>
        </p:txBody>
      </p:sp>
      <p:sp>
        <p:nvSpPr>
          <p:cNvPr id="9" name="TextBox 8">
            <a:extLst>
              <a:ext uri="{FF2B5EF4-FFF2-40B4-BE49-F238E27FC236}">
                <a16:creationId xmlns:a16="http://schemas.microsoft.com/office/drawing/2014/main" id="{9580E6B6-9CB5-4154-8808-E18F5361A8A3}"/>
              </a:ext>
            </a:extLst>
          </p:cNvPr>
          <p:cNvSpPr txBox="1"/>
          <p:nvPr/>
        </p:nvSpPr>
        <p:spPr>
          <a:xfrm>
            <a:off x="1949521" y="3647328"/>
            <a:ext cx="5478695" cy="31593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Continuous delivery (continuous integration, testing, &amp; deployment)</a:t>
            </a:r>
          </a:p>
        </p:txBody>
      </p:sp>
      <p:pic>
        <p:nvPicPr>
          <p:cNvPr id="11" name="Graphic 10" descr="Dance steps with solid fill">
            <a:extLst>
              <a:ext uri="{FF2B5EF4-FFF2-40B4-BE49-F238E27FC236}">
                <a16:creationId xmlns:a16="http://schemas.microsoft.com/office/drawing/2014/main" id="{9A7E2B16-6479-4285-AC82-B6668B0C64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2769" y="1510301"/>
            <a:ext cx="346752" cy="346752"/>
          </a:xfrm>
          <a:prstGeom prst="rect">
            <a:avLst/>
          </a:prstGeom>
        </p:spPr>
      </p:pic>
      <p:pic>
        <p:nvPicPr>
          <p:cNvPr id="13" name="Graphic 12" descr="Robot with solid fill">
            <a:extLst>
              <a:ext uri="{FF2B5EF4-FFF2-40B4-BE49-F238E27FC236}">
                <a16:creationId xmlns:a16="http://schemas.microsoft.com/office/drawing/2014/main" id="{3BB799B0-36E0-462B-8A28-ED7B0BA3F7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2769" y="2039202"/>
            <a:ext cx="349758" cy="349758"/>
          </a:xfrm>
          <a:prstGeom prst="rect">
            <a:avLst/>
          </a:prstGeom>
        </p:spPr>
      </p:pic>
      <p:pic>
        <p:nvPicPr>
          <p:cNvPr id="15" name="Graphic 14" descr="Flask with solid fill">
            <a:extLst>
              <a:ext uri="{FF2B5EF4-FFF2-40B4-BE49-F238E27FC236}">
                <a16:creationId xmlns:a16="http://schemas.microsoft.com/office/drawing/2014/main" id="{8894D214-16BF-4960-973F-223CCFCA6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9763" y="2568103"/>
            <a:ext cx="349758" cy="349758"/>
          </a:xfrm>
          <a:prstGeom prst="rect">
            <a:avLst/>
          </a:prstGeom>
        </p:spPr>
      </p:pic>
      <p:pic>
        <p:nvPicPr>
          <p:cNvPr id="17" name="Graphic 16" descr="Repeat with solid fill">
            <a:extLst>
              <a:ext uri="{FF2B5EF4-FFF2-40B4-BE49-F238E27FC236}">
                <a16:creationId xmlns:a16="http://schemas.microsoft.com/office/drawing/2014/main" id="{FD914F65-8A8C-4B09-9B83-05D8A3B1AB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9763" y="3100010"/>
            <a:ext cx="349758" cy="349758"/>
          </a:xfrm>
          <a:prstGeom prst="rect">
            <a:avLst/>
          </a:prstGeom>
        </p:spPr>
      </p:pic>
      <p:pic>
        <p:nvPicPr>
          <p:cNvPr id="19" name="Graphic 18" descr="Delivery with solid fill">
            <a:extLst>
              <a:ext uri="{FF2B5EF4-FFF2-40B4-BE49-F238E27FC236}">
                <a16:creationId xmlns:a16="http://schemas.microsoft.com/office/drawing/2014/main" id="{6C1D370B-CB7E-45B6-8E10-AE9F46BE8C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99763" y="3630413"/>
            <a:ext cx="349758" cy="349758"/>
          </a:xfrm>
          <a:prstGeom prst="rect">
            <a:avLst/>
          </a:prstGeom>
        </p:spPr>
      </p:pic>
    </p:spTree>
    <p:extLst>
      <p:ext uri="{BB962C8B-B14F-4D97-AF65-F5344CB8AC3E}">
        <p14:creationId xmlns:p14="http://schemas.microsoft.com/office/powerpoint/2010/main" val="63502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Delivery</a:t>
            </a:r>
          </a:p>
        </p:txBody>
      </p:sp>
      <p:grpSp>
        <p:nvGrpSpPr>
          <p:cNvPr id="18" name="Group 17">
            <a:extLst>
              <a:ext uri="{FF2B5EF4-FFF2-40B4-BE49-F238E27FC236}">
                <a16:creationId xmlns:a16="http://schemas.microsoft.com/office/drawing/2014/main" id="{F56CFCB9-BF5F-4F27-A2AC-A93818279693}"/>
              </a:ext>
            </a:extLst>
          </p:cNvPr>
          <p:cNvGrpSpPr/>
          <p:nvPr/>
        </p:nvGrpSpPr>
        <p:grpSpPr>
          <a:xfrm>
            <a:off x="676810" y="1515117"/>
            <a:ext cx="7790381" cy="2575603"/>
            <a:chOff x="1304817" y="2196101"/>
            <a:chExt cx="10387174" cy="3434137"/>
          </a:xfrm>
        </p:grpSpPr>
        <p:sp>
          <p:nvSpPr>
            <p:cNvPr id="5" name="Rectangle: Rounded Corners 4">
              <a:extLst>
                <a:ext uri="{FF2B5EF4-FFF2-40B4-BE49-F238E27FC236}">
                  <a16:creationId xmlns:a16="http://schemas.microsoft.com/office/drawing/2014/main" id="{E7BCD73B-BB12-4A28-B498-57ECA5D2FAFC}"/>
                </a:ext>
              </a:extLst>
            </p:cNvPr>
            <p:cNvSpPr/>
            <p:nvPr/>
          </p:nvSpPr>
          <p:spPr>
            <a:xfrm>
              <a:off x="1304817" y="2196101"/>
              <a:ext cx="2034283" cy="2465798"/>
            </a:xfrm>
            <a:prstGeom prst="roundRect">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Integration</a:t>
              </a:r>
            </a:p>
          </p:txBody>
        </p:sp>
        <p:sp>
          <p:nvSpPr>
            <p:cNvPr id="6" name="Rectangle: Rounded Corners 5">
              <a:extLst>
                <a:ext uri="{FF2B5EF4-FFF2-40B4-BE49-F238E27FC236}">
                  <a16:creationId xmlns:a16="http://schemas.microsoft.com/office/drawing/2014/main" id="{B9DBB949-22A8-47DB-BDC8-7D6CE0EFC503}"/>
                </a:ext>
              </a:extLst>
            </p:cNvPr>
            <p:cNvSpPr/>
            <p:nvPr/>
          </p:nvSpPr>
          <p:spPr>
            <a:xfrm>
              <a:off x="4272339" y="2196101"/>
              <a:ext cx="2034282" cy="2465798"/>
            </a:xfrm>
            <a:prstGeom prst="roundRect">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Testing</a:t>
              </a:r>
            </a:p>
          </p:txBody>
        </p:sp>
        <p:sp>
          <p:nvSpPr>
            <p:cNvPr id="7" name="Rectangle: Rounded Corners 6">
              <a:extLst>
                <a:ext uri="{FF2B5EF4-FFF2-40B4-BE49-F238E27FC236}">
                  <a16:creationId xmlns:a16="http://schemas.microsoft.com/office/drawing/2014/main" id="{0D18634B-62B1-4EB5-958F-D1C0F7155430}"/>
                </a:ext>
              </a:extLst>
            </p:cNvPr>
            <p:cNvSpPr/>
            <p:nvPr/>
          </p:nvSpPr>
          <p:spPr>
            <a:xfrm>
              <a:off x="7239860" y="2196101"/>
              <a:ext cx="2034282" cy="2465798"/>
            </a:xfrm>
            <a:prstGeom prst="roundRect">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FFFFFF"/>
                  </a:solidFill>
                </a:rPr>
                <a:t>Continuous Deployment</a:t>
              </a:r>
            </a:p>
          </p:txBody>
        </p:sp>
        <p:sp>
          <p:nvSpPr>
            <p:cNvPr id="8" name="Arrow: Right 7">
              <a:extLst>
                <a:ext uri="{FF2B5EF4-FFF2-40B4-BE49-F238E27FC236}">
                  <a16:creationId xmlns:a16="http://schemas.microsoft.com/office/drawing/2014/main" id="{E6B9BC6B-35A8-47B1-B09B-06A94A465F5C}"/>
                </a:ext>
              </a:extLst>
            </p:cNvPr>
            <p:cNvSpPr/>
            <p:nvPr/>
          </p:nvSpPr>
          <p:spPr>
            <a:xfrm>
              <a:off x="3538591"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Arrow: Right 8">
              <a:extLst>
                <a:ext uri="{FF2B5EF4-FFF2-40B4-BE49-F238E27FC236}">
                  <a16:creationId xmlns:a16="http://schemas.microsoft.com/office/drawing/2014/main" id="{29EF85F3-9E4F-449F-AAFC-825C7B51077A}"/>
                </a:ext>
              </a:extLst>
            </p:cNvPr>
            <p:cNvSpPr/>
            <p:nvPr/>
          </p:nvSpPr>
          <p:spPr>
            <a:xfrm>
              <a:off x="6454742"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0" name="Rectangle 9">
              <a:extLst>
                <a:ext uri="{FF2B5EF4-FFF2-40B4-BE49-F238E27FC236}">
                  <a16:creationId xmlns:a16="http://schemas.microsoft.com/office/drawing/2014/main" id="{8EAA4320-A0F7-49EA-AD95-334B491573CF}"/>
                </a:ext>
              </a:extLst>
            </p:cNvPr>
            <p:cNvSpPr/>
            <p:nvPr/>
          </p:nvSpPr>
          <p:spPr>
            <a:xfrm>
              <a:off x="8077203" y="4736388"/>
              <a:ext cx="359596" cy="893850"/>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1" name="Rectangle 10">
              <a:extLst>
                <a:ext uri="{FF2B5EF4-FFF2-40B4-BE49-F238E27FC236}">
                  <a16:creationId xmlns:a16="http://schemas.microsoft.com/office/drawing/2014/main" id="{170C3DC5-D343-44DB-97A4-13D913B6D143}"/>
                </a:ext>
              </a:extLst>
            </p:cNvPr>
            <p:cNvSpPr/>
            <p:nvPr/>
          </p:nvSpPr>
          <p:spPr>
            <a:xfrm>
              <a:off x="2321958" y="5273622"/>
              <a:ext cx="6007815" cy="356616"/>
            </a:xfrm>
            <a:prstGeom prst="rect">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2">
                      <a:lumMod val="10000"/>
                    </a:schemeClr>
                  </a:solidFill>
                </a:rPr>
                <a:t>Continuous Delivery</a:t>
              </a:r>
            </a:p>
          </p:txBody>
        </p:sp>
        <p:sp>
          <p:nvSpPr>
            <p:cNvPr id="14" name="Arrow: Up 13">
              <a:extLst>
                <a:ext uri="{FF2B5EF4-FFF2-40B4-BE49-F238E27FC236}">
                  <a16:creationId xmlns:a16="http://schemas.microsoft.com/office/drawing/2014/main" id="{53429047-CD05-4378-A05F-560C904E9021}"/>
                </a:ext>
              </a:extLst>
            </p:cNvPr>
            <p:cNvSpPr/>
            <p:nvPr/>
          </p:nvSpPr>
          <p:spPr>
            <a:xfrm>
              <a:off x="1954230" y="4736388"/>
              <a:ext cx="735456" cy="893850"/>
            </a:xfrm>
            <a:prstGeom prst="up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5" name="Star: 5 Points 14">
              <a:extLst>
                <a:ext uri="{FF2B5EF4-FFF2-40B4-BE49-F238E27FC236}">
                  <a16:creationId xmlns:a16="http://schemas.microsoft.com/office/drawing/2014/main" id="{45C198D8-2482-4E76-9C6D-76E13389CE33}"/>
                </a:ext>
              </a:extLst>
            </p:cNvPr>
            <p:cNvSpPr/>
            <p:nvPr/>
          </p:nvSpPr>
          <p:spPr>
            <a:xfrm>
              <a:off x="10038711" y="2625430"/>
              <a:ext cx="1397286" cy="1253447"/>
            </a:xfrm>
            <a:prstGeom prst="star5">
              <a:avLst/>
            </a:prstGeom>
            <a:solidFill>
              <a:schemeClr val="accent1"/>
            </a:solidFill>
            <a:ln w="9525" cap="rnd" cmpd="sng" algn="ctr">
              <a:solidFill>
                <a:schemeClr val="accent1">
                  <a:lumMod val="50000"/>
                </a:schemeClr>
              </a:solidFill>
              <a:prstDash val="solid"/>
              <a:round/>
              <a:headEnd type="none" w="med" len="med"/>
              <a:tailEnd type="none" w="med" len="med"/>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6" name="Arrow: Right 15">
              <a:extLst>
                <a:ext uri="{FF2B5EF4-FFF2-40B4-BE49-F238E27FC236}">
                  <a16:creationId xmlns:a16="http://schemas.microsoft.com/office/drawing/2014/main" id="{688664FC-11B8-4026-B6A4-B091F9C7B126}"/>
                </a:ext>
              </a:extLst>
            </p:cNvPr>
            <p:cNvSpPr/>
            <p:nvPr/>
          </p:nvSpPr>
          <p:spPr>
            <a:xfrm>
              <a:off x="9422263" y="3193551"/>
              <a:ext cx="636997" cy="470898"/>
            </a:xfrm>
            <a:prstGeom prst="rightArrow">
              <a:avLst/>
            </a:prstGeom>
            <a:solidFill>
              <a:schemeClr val="tx1">
                <a:lumMod val="40000"/>
                <a:lumOff val="60000"/>
              </a:schemeClr>
            </a:solidFill>
            <a:ln w="9525" cap="rnd" cmpd="sng" algn="ctr">
              <a:solidFill>
                <a:schemeClr val="tx1">
                  <a:lumMod val="40000"/>
                  <a:lumOff val="6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7" name="TextBox 16">
              <a:extLst>
                <a:ext uri="{FF2B5EF4-FFF2-40B4-BE49-F238E27FC236}">
                  <a16:creationId xmlns:a16="http://schemas.microsoft.com/office/drawing/2014/main" id="{A518447F-85B6-450D-90C9-AB05B931F6E8}"/>
                </a:ext>
              </a:extLst>
            </p:cNvPr>
            <p:cNvSpPr txBox="1"/>
            <p:nvPr/>
          </p:nvSpPr>
          <p:spPr>
            <a:xfrm>
              <a:off x="10038711" y="3965825"/>
              <a:ext cx="1653280" cy="26674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Continuous Value</a:t>
              </a:r>
            </a:p>
          </p:txBody>
        </p:sp>
      </p:grpSp>
    </p:spTree>
    <p:extLst>
      <p:ext uri="{BB962C8B-B14F-4D97-AF65-F5344CB8AC3E}">
        <p14:creationId xmlns:p14="http://schemas.microsoft.com/office/powerpoint/2010/main" val="279902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8F67BB-7A5E-FED3-3FE5-82AEE1CBF38D}"/>
              </a:ext>
            </a:extLst>
          </p:cNvPr>
          <p:cNvPicPr>
            <a:picLocks/>
          </p:cNvPicPr>
          <p:nvPr/>
        </p:nvPicPr>
        <p:blipFill>
          <a:blip r:embed="rId2"/>
          <a:stretch>
            <a:fillRect/>
          </a:stretch>
        </p:blipFill>
        <p:spPr>
          <a:xfrm>
            <a:off x="463176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2" name="Rectangle 11">
            <a:extLst>
              <a:ext uri="{FF2B5EF4-FFF2-40B4-BE49-F238E27FC236}">
                <a16:creationId xmlns:a16="http://schemas.microsoft.com/office/drawing/2014/main" id="{AF5D9134-D2EA-4509-91C4-579723B9E456}"/>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Changes from individual developers are merged &amp; system is validated “as a whole”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Code changes are detected &amp; automated processes are executed to assess </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Any issues uncovered are communicated to the developers for remediation (feedback)</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Targeted testing (i.e., unit testing) executed as part of CI flow</a:t>
            </a:r>
          </a:p>
        </p:txBody>
      </p:sp>
    </p:spTree>
    <p:extLst>
      <p:ext uri="{BB962C8B-B14F-4D97-AF65-F5344CB8AC3E}">
        <p14:creationId xmlns:p14="http://schemas.microsoft.com/office/powerpoint/2010/main" val="266771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2343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Initiation is often event-driven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Rather than waiting for a “critical mass” of changes before starting our testing, each change can be exercised &amp; validated as it gets persisted to the centralized code repository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Amplifies the feedback loop rather than burying in a “sea” of other changes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Sets the stage for multiple types of validation (including security validation, or DevSecOps)</a:t>
            </a:r>
          </a:p>
        </p:txBody>
      </p:sp>
      <p:pic>
        <p:nvPicPr>
          <p:cNvPr id="6" name="Picture 5">
            <a:extLst>
              <a:ext uri="{FF2B5EF4-FFF2-40B4-BE49-F238E27FC236}">
                <a16:creationId xmlns:a16="http://schemas.microsoft.com/office/drawing/2014/main" id="{5FFC88FC-672A-4D79-01B4-0BAA041CB6C1}"/>
              </a:ext>
            </a:extLst>
          </p:cNvPr>
          <p:cNvPicPr>
            <a:picLocks/>
          </p:cNvPicPr>
          <p:nvPr/>
        </p:nvPicPr>
        <p:blipFill>
          <a:blip r:embed="rId2"/>
          <a:stretch>
            <a:fillRect/>
          </a:stretch>
        </p:blipFill>
        <p:spPr>
          <a:xfrm>
            <a:off x="4631764" y="292608"/>
            <a:ext cx="3849624" cy="1325880"/>
          </a:xfrm>
          <a:prstGeom prst="rect">
            <a:avLst/>
          </a:prstGeom>
        </p:spPr>
      </p:pic>
      <p:sp>
        <p:nvSpPr>
          <p:cNvPr id="7" name="Rectangle 6">
            <a:extLst>
              <a:ext uri="{FF2B5EF4-FFF2-40B4-BE49-F238E27FC236}">
                <a16:creationId xmlns:a16="http://schemas.microsoft.com/office/drawing/2014/main" id="{A0C2873F-2CF1-C0B5-3082-E66A4681BDAC}"/>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76636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Integration</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Best practices:</a:t>
            </a:r>
          </a:p>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Minimize dependencies between features – each feature should be able to stand on its own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Work to drive out manual steps and make automation the priority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Stabilize data sources &amp; other system dependencies through mocking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Include assessment of code quality (e.g., cyclomatic complexity) &amp; unit test coverage as key parts of verification workflow</a:t>
            </a:r>
          </a:p>
        </p:txBody>
      </p:sp>
      <p:pic>
        <p:nvPicPr>
          <p:cNvPr id="6" name="Picture 5">
            <a:extLst>
              <a:ext uri="{FF2B5EF4-FFF2-40B4-BE49-F238E27FC236}">
                <a16:creationId xmlns:a16="http://schemas.microsoft.com/office/drawing/2014/main" id="{E870B073-60AA-B0DB-DBD1-D1B8070AF33B}"/>
              </a:ext>
            </a:extLst>
          </p:cNvPr>
          <p:cNvPicPr>
            <a:picLocks/>
          </p:cNvPicPr>
          <p:nvPr/>
        </p:nvPicPr>
        <p:blipFill>
          <a:blip r:embed="rId2"/>
          <a:stretch>
            <a:fillRect/>
          </a:stretch>
        </p:blipFill>
        <p:spPr>
          <a:xfrm>
            <a:off x="4631764" y="292608"/>
            <a:ext cx="3849624" cy="1325880"/>
          </a:xfrm>
          <a:prstGeom prst="rect">
            <a:avLst/>
          </a:prstGeom>
        </p:spPr>
      </p:pic>
      <p:sp>
        <p:nvSpPr>
          <p:cNvPr id="7" name="Rectangle 6">
            <a:extLst>
              <a:ext uri="{FF2B5EF4-FFF2-40B4-BE49-F238E27FC236}">
                <a16:creationId xmlns:a16="http://schemas.microsoft.com/office/drawing/2014/main" id="{87510EC9-5322-2A08-0621-5A9891D68E0A}"/>
              </a:ext>
            </a:extLst>
          </p:cNvPr>
          <p:cNvSpPr/>
          <p:nvPr/>
        </p:nvSpPr>
        <p:spPr>
          <a:xfrm>
            <a:off x="4572000"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87574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84ED4B-5694-4E5F-B6F6-78A5CD21CB8D}"/>
              </a:ext>
            </a:extLst>
          </p:cNvPr>
          <p:cNvSpPr>
            <a:spLocks noGrp="1"/>
          </p:cNvSpPr>
          <p:nvPr>
            <p:ph type="title"/>
          </p:nvPr>
        </p:nvSpPr>
        <p:spPr/>
        <p:txBody>
          <a:bodyPr wrap="square" anchor="ctr">
            <a:normAutofit fontScale="90000"/>
          </a:bodyPr>
          <a:lstStyle/>
          <a:p>
            <a:r>
              <a:rPr lang="en-US" dirty="0"/>
              <a:t>Continuous Testing</a:t>
            </a:r>
          </a:p>
        </p:txBody>
      </p:sp>
      <p:pic>
        <p:nvPicPr>
          <p:cNvPr id="6" name="Picture Placeholder 5" descr="Neon colored glass tubes">
            <a:extLst>
              <a:ext uri="{FF2B5EF4-FFF2-40B4-BE49-F238E27FC236}">
                <a16:creationId xmlns:a16="http://schemas.microsoft.com/office/drawing/2014/main" id="{E059B016-9316-415D-9164-27A87657D6C2}"/>
              </a:ext>
            </a:extLst>
          </p:cNvPr>
          <p:cNvPicPr>
            <a:picLocks noGrp="1" noChangeAspect="1"/>
          </p:cNvPicPr>
          <p:nvPr>
            <p:ph type="pic" sz="quarter" idx="4294967295"/>
          </p:nvPr>
        </p:nvPicPr>
        <p:blipFill rotWithShape="1">
          <a:blip r:embed="rId2"/>
          <a:srcRect l="9793" r="47016" b="-1"/>
          <a:stretch/>
        </p:blipFill>
        <p:spPr>
          <a:xfrm>
            <a:off x="5865813" y="0"/>
            <a:ext cx="3278187" cy="5143500"/>
          </a:xfrm>
          <a:noFill/>
        </p:spPr>
      </p:pic>
    </p:spTree>
    <p:extLst>
      <p:ext uri="{BB962C8B-B14F-4D97-AF65-F5344CB8AC3E}">
        <p14:creationId xmlns:p14="http://schemas.microsoft.com/office/powerpoint/2010/main" val="2526631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DF12A6-5532-37F1-7BFD-660FE75B0CD0}"/>
              </a:ext>
            </a:extLst>
          </p:cNvPr>
          <p:cNvPicPr>
            <a:picLocks/>
          </p:cNvPicPr>
          <p:nvPr/>
        </p:nvPicPr>
        <p:blipFill>
          <a:blip r:embed="rId2"/>
          <a:stretch>
            <a:fillRect/>
          </a:stretch>
        </p:blipFill>
        <p:spPr>
          <a:xfrm>
            <a:off x="463176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6" name="Rectangle 5">
            <a:extLst>
              <a:ext uri="{FF2B5EF4-FFF2-40B4-BE49-F238E27FC236}">
                <a16:creationId xmlns:a16="http://schemas.microsoft.com/office/drawing/2014/main" id="{D68A7EC9-DE31-469C-8F45-6F4828C1D656}"/>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95200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2" name="Rectangle 1">
            <a:extLst>
              <a:ext uri="{FF2B5EF4-FFF2-40B4-BE49-F238E27FC236}">
                <a16:creationId xmlns:a16="http://schemas.microsoft.com/office/drawing/2014/main" id="{1D94D31A-D156-4503-80D4-75ECD399AA0B}"/>
              </a:ext>
            </a:extLst>
          </p:cNvPr>
          <p:cNvSpPr/>
          <p:nvPr/>
        </p:nvSpPr>
        <p:spPr>
          <a:xfrm>
            <a:off x="878441" y="2512032"/>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5" name="TextBox 4">
            <a:extLst>
              <a:ext uri="{FF2B5EF4-FFF2-40B4-BE49-F238E27FC236}">
                <a16:creationId xmlns:a16="http://schemas.microsoft.com/office/drawing/2014/main" id="{F6E16443-049D-44F6-9F79-36A9D8D9A39A}"/>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discrete units of code in isolation from other code. Leverages mocking to stabilize other system dependencies so that tests are repeatable. Code coverage often used to assess quality &amp; sufficiency of unit testing. Should be automated.</a:t>
            </a:r>
          </a:p>
        </p:txBody>
      </p:sp>
      <p:pic>
        <p:nvPicPr>
          <p:cNvPr id="9" name="Picture 8">
            <a:extLst>
              <a:ext uri="{FF2B5EF4-FFF2-40B4-BE49-F238E27FC236}">
                <a16:creationId xmlns:a16="http://schemas.microsoft.com/office/drawing/2014/main" id="{11500DEF-498C-2327-5FC1-6C360FC504AE}"/>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8B97F3DC-1E97-195C-B5FA-3606A8B21E81}"/>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25365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7" name="Rectangle 6">
            <a:extLst>
              <a:ext uri="{FF2B5EF4-FFF2-40B4-BE49-F238E27FC236}">
                <a16:creationId xmlns:a16="http://schemas.microsoft.com/office/drawing/2014/main" id="{7AB5597A-9EBE-467C-A3D5-85A1485559E8}"/>
              </a:ext>
            </a:extLst>
          </p:cNvPr>
          <p:cNvSpPr/>
          <p:nvPr/>
        </p:nvSpPr>
        <p:spPr>
          <a:xfrm>
            <a:off x="878441" y="2779820"/>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D9D36BD2-1A10-4E39-89AB-B4B5DD45EADC}"/>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that newly introduced changes for development of a feature do not inadvertently break other, existing features. Automated unit tests can also fill the role of a regression test suite nicely.</a:t>
            </a:r>
          </a:p>
        </p:txBody>
      </p:sp>
      <p:pic>
        <p:nvPicPr>
          <p:cNvPr id="9" name="Picture 8">
            <a:extLst>
              <a:ext uri="{FF2B5EF4-FFF2-40B4-BE49-F238E27FC236}">
                <a16:creationId xmlns:a16="http://schemas.microsoft.com/office/drawing/2014/main" id="{6759998E-EEFD-E9C1-332B-E3CF74B13BC5}"/>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3537B3A6-D7B8-B1C7-2540-4791B98A4BC5}"/>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24368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Week 6 Content</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a:t>
            </a:fld>
            <a:endParaRPr/>
          </a:p>
        </p:txBody>
      </p:sp>
      <p:sp>
        <p:nvSpPr>
          <p:cNvPr id="5" name="Rectangle: Rounded Corners 4">
            <a:extLst>
              <a:ext uri="{FF2B5EF4-FFF2-40B4-BE49-F238E27FC236}">
                <a16:creationId xmlns:a16="http://schemas.microsoft.com/office/drawing/2014/main" id="{892AA808-5827-85A6-3D23-5E55B3FF2F34}"/>
              </a:ext>
            </a:extLst>
          </p:cNvPr>
          <p:cNvSpPr/>
          <p:nvPr/>
        </p:nvSpPr>
        <p:spPr>
          <a:xfrm>
            <a:off x="2876365" y="1740023"/>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a:t>
            </a:r>
          </a:p>
        </p:txBody>
      </p:sp>
      <p:sp>
        <p:nvSpPr>
          <p:cNvPr id="9" name="Rectangle: Rounded Corners 8">
            <a:extLst>
              <a:ext uri="{FF2B5EF4-FFF2-40B4-BE49-F238E27FC236}">
                <a16:creationId xmlns:a16="http://schemas.microsoft.com/office/drawing/2014/main" id="{19676563-52B7-54F6-51DA-AE7CD45CE73F}"/>
              </a:ext>
            </a:extLst>
          </p:cNvPr>
          <p:cNvSpPr/>
          <p:nvPr/>
        </p:nvSpPr>
        <p:spPr>
          <a:xfrm>
            <a:off x="2902998" y="2487227"/>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IaC</a:t>
            </a:r>
            <a:r>
              <a:rPr lang="en-US" dirty="0"/>
              <a:t> with ARM Templates</a:t>
            </a:r>
          </a:p>
        </p:txBody>
      </p:sp>
      <p:sp>
        <p:nvSpPr>
          <p:cNvPr id="6" name="Rectangle: Rounded Corners 5">
            <a:extLst>
              <a:ext uri="{FF2B5EF4-FFF2-40B4-BE49-F238E27FC236}">
                <a16:creationId xmlns:a16="http://schemas.microsoft.com/office/drawing/2014/main" id="{3AB4D5AB-8FDD-0239-4C4A-C69145DB0776}"/>
              </a:ext>
            </a:extLst>
          </p:cNvPr>
          <p:cNvSpPr/>
          <p:nvPr/>
        </p:nvSpPr>
        <p:spPr>
          <a:xfrm>
            <a:off x="2902998" y="3229192"/>
            <a:ext cx="3338004" cy="621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 CI &amp; CD Pipelines</a:t>
            </a:r>
          </a:p>
        </p:txBody>
      </p:sp>
    </p:spTree>
    <p:extLst>
      <p:ext uri="{BB962C8B-B14F-4D97-AF65-F5344CB8AC3E}">
        <p14:creationId xmlns:p14="http://schemas.microsoft.com/office/powerpoint/2010/main" val="25998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8" name="Rectangle 7">
            <a:extLst>
              <a:ext uri="{FF2B5EF4-FFF2-40B4-BE49-F238E27FC236}">
                <a16:creationId xmlns:a16="http://schemas.microsoft.com/office/drawing/2014/main" id="{984C6428-A6CE-4FF0-B7B9-93FDF9BB4C65}"/>
              </a:ext>
            </a:extLst>
          </p:cNvPr>
          <p:cNvSpPr/>
          <p:nvPr/>
        </p:nvSpPr>
        <p:spPr>
          <a:xfrm>
            <a:off x="878440" y="3042145"/>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7C7599E1-EB19-4773-A083-5FFF90A7BA0D}"/>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that groups of components &amp; component features operate correctly when combined with other features. Usually represents a layer above unit testing but below functional testing. Should be automated.</a:t>
            </a:r>
          </a:p>
        </p:txBody>
      </p:sp>
      <p:pic>
        <p:nvPicPr>
          <p:cNvPr id="9" name="Picture 8">
            <a:extLst>
              <a:ext uri="{FF2B5EF4-FFF2-40B4-BE49-F238E27FC236}">
                <a16:creationId xmlns:a16="http://schemas.microsoft.com/office/drawing/2014/main" id="{75110770-FD96-6EF3-71C3-E1221C4F5ABF}"/>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7BB444DF-CB86-E8FF-BB64-C5E5C43DC4BE}"/>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867075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7" name="Rectangle 6">
            <a:extLst>
              <a:ext uri="{FF2B5EF4-FFF2-40B4-BE49-F238E27FC236}">
                <a16:creationId xmlns:a16="http://schemas.microsoft.com/office/drawing/2014/main" id="{2785A4CF-5295-47A4-A9A9-58DEC9EA832D}"/>
              </a:ext>
            </a:extLst>
          </p:cNvPr>
          <p:cNvSpPr/>
          <p:nvPr/>
        </p:nvSpPr>
        <p:spPr>
          <a:xfrm>
            <a:off x="878439" y="3304137"/>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8" name="TextBox 7">
            <a:extLst>
              <a:ext uri="{FF2B5EF4-FFF2-40B4-BE49-F238E27FC236}">
                <a16:creationId xmlns:a16="http://schemas.microsoft.com/office/drawing/2014/main" id="{21491D36-07F8-4746-9DB0-FAFEAB7EE83A}"/>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functional requirements for critical workflows in the software end-to-end. Can be (and probably should be) implemented as automated black box tests, requiring minimal knowledge &amp; minimal assumptions about the inner workings of the software.</a:t>
            </a:r>
          </a:p>
        </p:txBody>
      </p:sp>
      <p:pic>
        <p:nvPicPr>
          <p:cNvPr id="9" name="Picture 8">
            <a:extLst>
              <a:ext uri="{FF2B5EF4-FFF2-40B4-BE49-F238E27FC236}">
                <a16:creationId xmlns:a16="http://schemas.microsoft.com/office/drawing/2014/main" id="{AF59FE51-E462-E505-E34E-808C769E69E5}"/>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F986F0E6-D2FC-A7C6-BF61-741724B5B7CD}"/>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32562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8" name="Rectangle 7">
            <a:extLst>
              <a:ext uri="{FF2B5EF4-FFF2-40B4-BE49-F238E27FC236}">
                <a16:creationId xmlns:a16="http://schemas.microsoft.com/office/drawing/2014/main" id="{72C23496-8591-45BC-9199-F393DEA8A0F6}"/>
              </a:ext>
            </a:extLst>
          </p:cNvPr>
          <p:cNvSpPr/>
          <p:nvPr/>
        </p:nvSpPr>
        <p:spPr>
          <a:xfrm>
            <a:off x="878439" y="3566130"/>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69543453-16E3-4515-94A3-68C5FBADCCA7}"/>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the functionality of the software against specific acceptance criteria defining the difference between “good” &amp; “bad”. May include manual testing/utilization by a subset of testers to verify that the software will operate correctly when leveraged by end users in production.</a:t>
            </a:r>
          </a:p>
        </p:txBody>
      </p:sp>
      <p:pic>
        <p:nvPicPr>
          <p:cNvPr id="9" name="Picture 8">
            <a:extLst>
              <a:ext uri="{FF2B5EF4-FFF2-40B4-BE49-F238E27FC236}">
                <a16:creationId xmlns:a16="http://schemas.microsoft.com/office/drawing/2014/main" id="{4EF003E2-8A54-378D-E988-29B93233D773}"/>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F9E79960-B365-26A1-8467-9DC10E538A13}"/>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59329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7" name="Rectangle 6">
            <a:extLst>
              <a:ext uri="{FF2B5EF4-FFF2-40B4-BE49-F238E27FC236}">
                <a16:creationId xmlns:a16="http://schemas.microsoft.com/office/drawing/2014/main" id="{F3B8D9BA-B451-43F0-84DC-3A088DA6D8FE}"/>
              </a:ext>
            </a:extLst>
          </p:cNvPr>
          <p:cNvSpPr/>
          <p:nvPr/>
        </p:nvSpPr>
        <p:spPr>
          <a:xfrm>
            <a:off x="878439" y="3837937"/>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9" name="TextBox 8">
            <a:extLst>
              <a:ext uri="{FF2B5EF4-FFF2-40B4-BE49-F238E27FC236}">
                <a16:creationId xmlns:a16="http://schemas.microsoft.com/office/drawing/2014/main" id="{1BFEBE8C-E4EB-412C-8029-E9ABD2581BFF}"/>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the functionality of the software against critical security requirements as identified &amp; prioritized via threat modeling. Through a combination of static &amp; dynamic testing, assesses the software for security vulnerabilities or deficiencies from a compliance &amp; regulatory perspective (A.K.A. DevSecOps).</a:t>
            </a:r>
          </a:p>
        </p:txBody>
      </p:sp>
      <p:pic>
        <p:nvPicPr>
          <p:cNvPr id="8" name="Picture 7">
            <a:extLst>
              <a:ext uri="{FF2B5EF4-FFF2-40B4-BE49-F238E27FC236}">
                <a16:creationId xmlns:a16="http://schemas.microsoft.com/office/drawing/2014/main" id="{B6F7F9C9-060E-F8C8-35AC-B1BA845AF1F1}"/>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C465CA92-BB67-80F5-389D-AC79EE9C0FB8}"/>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227029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22031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
        <p:nvSpPr>
          <p:cNvPr id="8" name="Rectangle 7">
            <a:extLst>
              <a:ext uri="{FF2B5EF4-FFF2-40B4-BE49-F238E27FC236}">
                <a16:creationId xmlns:a16="http://schemas.microsoft.com/office/drawing/2014/main" id="{9577187B-A9BE-4C56-B4C6-06895FAE535D}"/>
              </a:ext>
            </a:extLst>
          </p:cNvPr>
          <p:cNvSpPr/>
          <p:nvPr/>
        </p:nvSpPr>
        <p:spPr>
          <a:xfrm>
            <a:off x="878439" y="4100985"/>
            <a:ext cx="1918699" cy="315931"/>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
        <p:nvSpPr>
          <p:cNvPr id="7" name="TextBox 6">
            <a:extLst>
              <a:ext uri="{FF2B5EF4-FFF2-40B4-BE49-F238E27FC236}">
                <a16:creationId xmlns:a16="http://schemas.microsoft.com/office/drawing/2014/main" id="{1B7D49D2-EB93-4AAD-A945-44A3CCA3F2DA}"/>
              </a:ext>
            </a:extLst>
          </p:cNvPr>
          <p:cNvSpPr txBox="1"/>
          <p:nvPr/>
        </p:nvSpPr>
        <p:spPr>
          <a:xfrm>
            <a:off x="3598524" y="2404153"/>
            <a:ext cx="4667036" cy="144865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Testing that verifies that the software will meet defined SLAs (Service Level Agreements) when exercised under load or stress. Can also be used to validate the software’s ability to elastically scale (out or in) based on volumes.</a:t>
            </a:r>
          </a:p>
        </p:txBody>
      </p:sp>
      <p:pic>
        <p:nvPicPr>
          <p:cNvPr id="9" name="Picture 8">
            <a:extLst>
              <a:ext uri="{FF2B5EF4-FFF2-40B4-BE49-F238E27FC236}">
                <a16:creationId xmlns:a16="http://schemas.microsoft.com/office/drawing/2014/main" id="{6C4760EE-04DA-8FC7-6F68-7838357B9F41}"/>
              </a:ext>
            </a:extLst>
          </p:cNvPr>
          <p:cNvPicPr>
            <a:picLocks/>
          </p:cNvPicPr>
          <p:nvPr/>
        </p:nvPicPr>
        <p:blipFill>
          <a:blip r:embed="rId2"/>
          <a:stretch>
            <a:fillRect/>
          </a:stretch>
        </p:blipFill>
        <p:spPr>
          <a:xfrm>
            <a:off x="4631764" y="292608"/>
            <a:ext cx="3849624" cy="1325880"/>
          </a:xfrm>
          <a:prstGeom prst="rect">
            <a:avLst/>
          </a:prstGeom>
        </p:spPr>
      </p:pic>
      <p:sp>
        <p:nvSpPr>
          <p:cNvPr id="10" name="Rectangle 9">
            <a:extLst>
              <a:ext uri="{FF2B5EF4-FFF2-40B4-BE49-F238E27FC236}">
                <a16:creationId xmlns:a16="http://schemas.microsoft.com/office/drawing/2014/main" id="{244B7C25-ACC3-ACDB-FD05-A6487A0B328E}"/>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571554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Which type of testing is most critical when compared to the other types?</a:t>
            </a:r>
          </a:p>
          <a:p>
            <a:pPr algn="ctr"/>
            <a:endParaRPr lang="en-US" sz="2100" dirty="0">
              <a:solidFill>
                <a:srgbClr val="575757"/>
              </a:solidFill>
            </a:endParaRPr>
          </a:p>
          <a:p>
            <a:pPr algn="ctr"/>
            <a:r>
              <a:rPr lang="en-US" sz="2100" dirty="0">
                <a:solidFill>
                  <a:srgbClr val="575757"/>
                </a:solidFill>
              </a:rPr>
              <a:t>Type your answer in chat</a:t>
            </a:r>
          </a:p>
        </p:txBody>
      </p:sp>
      <p:sp>
        <p:nvSpPr>
          <p:cNvPr id="7" name="TextBox 6">
            <a:extLst>
              <a:ext uri="{FF2B5EF4-FFF2-40B4-BE49-F238E27FC236}">
                <a16:creationId xmlns:a16="http://schemas.microsoft.com/office/drawing/2014/main" id="{E9DC91DD-F2EA-46C0-9153-BCD887E37F03}"/>
              </a:ext>
            </a:extLst>
          </p:cNvPr>
          <p:cNvSpPr txBox="1"/>
          <p:nvPr/>
        </p:nvSpPr>
        <p:spPr>
          <a:xfrm>
            <a:off x="101265" y="2703709"/>
            <a:ext cx="2087131" cy="24109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Tree>
    <p:extLst>
      <p:ext uri="{BB962C8B-B14F-4D97-AF65-F5344CB8AC3E}">
        <p14:creationId xmlns:p14="http://schemas.microsoft.com/office/powerpoint/2010/main" val="1673585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296FF-6E39-4155-B0A5-BFD3309E09E9}"/>
              </a:ext>
            </a:extLst>
          </p:cNvPr>
          <p:cNvSpPr>
            <a:spLocks noGrp="1"/>
          </p:cNvSpPr>
          <p:nvPr>
            <p:ph type="title"/>
          </p:nvPr>
        </p:nvSpPr>
        <p:spPr/>
        <p:txBody>
          <a:bodyPr/>
          <a:lstStyle/>
          <a:p>
            <a:r>
              <a:rPr lang="en-US" dirty="0"/>
              <a:t>Moment of Reflection</a:t>
            </a:r>
          </a:p>
        </p:txBody>
      </p:sp>
      <p:pic>
        <p:nvPicPr>
          <p:cNvPr id="5" name="Graphic 4" descr="Reflection with solid fill">
            <a:extLst>
              <a:ext uri="{FF2B5EF4-FFF2-40B4-BE49-F238E27FC236}">
                <a16:creationId xmlns:a16="http://schemas.microsoft.com/office/drawing/2014/main" id="{47703AF1-0791-4608-99A6-B7162D35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2996" y="300787"/>
            <a:ext cx="685800" cy="685800"/>
          </a:xfrm>
          <a:prstGeom prst="rect">
            <a:avLst/>
          </a:prstGeom>
        </p:spPr>
      </p:pic>
      <p:sp>
        <p:nvSpPr>
          <p:cNvPr id="6" name="TextBox 5">
            <a:extLst>
              <a:ext uri="{FF2B5EF4-FFF2-40B4-BE49-F238E27FC236}">
                <a16:creationId xmlns:a16="http://schemas.microsoft.com/office/drawing/2014/main" id="{32E647F6-41FA-45C5-BA8A-93272A03AAF4}"/>
              </a:ext>
            </a:extLst>
          </p:cNvPr>
          <p:cNvSpPr txBox="1"/>
          <p:nvPr/>
        </p:nvSpPr>
        <p:spPr>
          <a:xfrm>
            <a:off x="1466636" y="1832010"/>
            <a:ext cx="6210728" cy="174339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100" dirty="0">
                <a:solidFill>
                  <a:srgbClr val="575757"/>
                </a:solidFill>
              </a:rPr>
              <a:t>Answer the following question: Which type of testing is the hardest to “get right”?</a:t>
            </a:r>
          </a:p>
          <a:p>
            <a:pPr algn="ctr"/>
            <a:endParaRPr lang="en-US" sz="2100" dirty="0">
              <a:solidFill>
                <a:srgbClr val="575757"/>
              </a:solidFill>
            </a:endParaRPr>
          </a:p>
          <a:p>
            <a:pPr algn="ctr"/>
            <a:r>
              <a:rPr lang="en-US" sz="2100" dirty="0">
                <a:solidFill>
                  <a:srgbClr val="575757"/>
                </a:solidFill>
              </a:rPr>
              <a:t>Type your answer in chat</a:t>
            </a:r>
          </a:p>
        </p:txBody>
      </p:sp>
      <p:sp>
        <p:nvSpPr>
          <p:cNvPr id="7" name="TextBox 6">
            <a:extLst>
              <a:ext uri="{FF2B5EF4-FFF2-40B4-BE49-F238E27FC236}">
                <a16:creationId xmlns:a16="http://schemas.microsoft.com/office/drawing/2014/main" id="{FBF825C4-5C97-46AE-8C97-B1A3F003AB4D}"/>
              </a:ext>
            </a:extLst>
          </p:cNvPr>
          <p:cNvSpPr txBox="1"/>
          <p:nvPr/>
        </p:nvSpPr>
        <p:spPr>
          <a:xfrm>
            <a:off x="101265" y="2703709"/>
            <a:ext cx="2087131" cy="241091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defTabSz="685800">
              <a:spcAft>
                <a:spcPts val="450"/>
              </a:spcAft>
              <a:buClrTx/>
              <a:buSzPct val="100000"/>
              <a:defRPr/>
            </a:pPr>
            <a:r>
              <a:rPr lang="en-US" sz="1350" kern="1200" dirty="0">
                <a:solidFill>
                  <a:srgbClr val="575757"/>
                </a:solidFill>
                <a:latin typeface="Trebuchet MS" panose="020B0603020202020204" pitchFamily="34" charset="0"/>
              </a:rPr>
              <a:t>Different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Unit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Regression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Integration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Functional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Acceptance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Security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Performance testing</a:t>
            </a:r>
          </a:p>
        </p:txBody>
      </p:sp>
    </p:spTree>
    <p:extLst>
      <p:ext uri="{BB962C8B-B14F-4D97-AF65-F5344CB8AC3E}">
        <p14:creationId xmlns:p14="http://schemas.microsoft.com/office/powerpoint/2010/main" val="3835599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Testing</a:t>
            </a:r>
          </a:p>
        </p:txBody>
      </p:sp>
      <p:sp>
        <p:nvSpPr>
          <p:cNvPr id="10" name="TextBox 9">
            <a:extLst>
              <a:ext uri="{FF2B5EF4-FFF2-40B4-BE49-F238E27FC236}">
                <a16:creationId xmlns:a16="http://schemas.microsoft.com/office/drawing/2014/main" id="{C0B4F42C-2BA5-4C4D-8974-5933CEFA1822}"/>
              </a:ext>
            </a:extLst>
          </p:cNvPr>
          <p:cNvSpPr txBox="1"/>
          <p:nvPr/>
        </p:nvSpPr>
        <p:spPr>
          <a:xfrm>
            <a:off x="933007" y="2721991"/>
            <a:ext cx="7739393" cy="111569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Maximizes the use &amp; benefits of automation to enable “early &amp; often”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multiple “hooks” within the workflow for plugging in the various types of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Enables integration of testing results into the pipeline as quality gates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Accelerates test result feedback for visibility &amp; effective disposition </a:t>
            </a:r>
          </a:p>
        </p:txBody>
      </p:sp>
      <p:sp>
        <p:nvSpPr>
          <p:cNvPr id="2" name="TextBox 1">
            <a:extLst>
              <a:ext uri="{FF2B5EF4-FFF2-40B4-BE49-F238E27FC236}">
                <a16:creationId xmlns:a16="http://schemas.microsoft.com/office/drawing/2014/main" id="{04D9F9A1-8ACA-4B6D-B0BF-41160F62ACA3}"/>
              </a:ext>
            </a:extLst>
          </p:cNvPr>
          <p:cNvSpPr txBox="1"/>
          <p:nvPr/>
        </p:nvSpPr>
        <p:spPr>
          <a:xfrm>
            <a:off x="832207" y="2257746"/>
            <a:ext cx="6141377" cy="3531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chemeClr val="tx2"/>
                </a:solidFill>
              </a:rPr>
              <a:t>How does Continuous Integration help promote software quality?</a:t>
            </a:r>
          </a:p>
        </p:txBody>
      </p:sp>
      <p:pic>
        <p:nvPicPr>
          <p:cNvPr id="8" name="Picture 7">
            <a:extLst>
              <a:ext uri="{FF2B5EF4-FFF2-40B4-BE49-F238E27FC236}">
                <a16:creationId xmlns:a16="http://schemas.microsoft.com/office/drawing/2014/main" id="{AD1E6B02-DF2B-03A4-309C-BFB2C9FAF260}"/>
              </a:ext>
            </a:extLst>
          </p:cNvPr>
          <p:cNvPicPr>
            <a:picLocks/>
          </p:cNvPicPr>
          <p:nvPr/>
        </p:nvPicPr>
        <p:blipFill>
          <a:blip r:embed="rId2"/>
          <a:stretch>
            <a:fillRect/>
          </a:stretch>
        </p:blipFill>
        <p:spPr>
          <a:xfrm>
            <a:off x="4631764" y="292608"/>
            <a:ext cx="3849624" cy="1325880"/>
          </a:xfrm>
          <a:prstGeom prst="rect">
            <a:avLst/>
          </a:prstGeom>
        </p:spPr>
      </p:pic>
      <p:sp>
        <p:nvSpPr>
          <p:cNvPr id="9" name="Rectangle 8">
            <a:extLst>
              <a:ext uri="{FF2B5EF4-FFF2-40B4-BE49-F238E27FC236}">
                <a16:creationId xmlns:a16="http://schemas.microsoft.com/office/drawing/2014/main" id="{E1B324F1-2271-EAFE-9133-4B3A9C347DF3}"/>
              </a:ext>
            </a:extLst>
          </p:cNvPr>
          <p:cNvSpPr/>
          <p:nvPr/>
        </p:nvSpPr>
        <p:spPr>
          <a:xfrm>
            <a:off x="5654548"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663754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6B92032-2BDA-4B83-A6EB-FC351B623686}"/>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4" imgW="287" imgH="288" progId="TCLayout.ActiveDocument.1">
                  <p:embed/>
                </p:oleObj>
              </mc:Choice>
              <mc:Fallback>
                <p:oleObj name="think-cell Slide" r:id="rId4" imgW="287" imgH="288" progId="TCLayout.ActiveDocument.1">
                  <p:embed/>
                  <p:pic>
                    <p:nvPicPr>
                      <p:cNvPr id="4" name="Object 3" hidden="1">
                        <a:extLst>
                          <a:ext uri="{FF2B5EF4-FFF2-40B4-BE49-F238E27FC236}">
                            <a16:creationId xmlns:a16="http://schemas.microsoft.com/office/drawing/2014/main" id="{46B92032-2BDA-4B83-A6EB-FC351B623686}"/>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14" name="Google Shape;114;gc2c2b1796e_0_0"/>
          <p:cNvSpPr txBox="1">
            <a:spLocks noGrp="1"/>
          </p:cNvSpPr>
          <p:nvPr>
            <p:ph type="title"/>
          </p:nvPr>
        </p:nvSpPr>
        <p:spPr>
          <a:prstGeom prst="rect">
            <a:avLst/>
          </a:prstGeom>
          <a:noFill/>
          <a:ln>
            <a:noFill/>
          </a:ln>
        </p:spPr>
        <p:txBody>
          <a:bodyPr spcFirstLastPara="1" wrap="square" lIns="0" tIns="0" rIns="0" bIns="0" anchor="b" anchorCtr="0">
            <a:noAutofit/>
          </a:bodyPr>
          <a:lstStyle/>
          <a:p>
            <a:pPr>
              <a:buClr>
                <a:srgbClr val="000000"/>
              </a:buClr>
              <a:buSzPts val="2400"/>
            </a:pPr>
            <a:r>
              <a:rPr lang="en-US" sz="2100" dirty="0">
                <a:sym typeface="+mj-lt"/>
              </a:rPr>
              <a:t>Continuous Testing</a:t>
            </a:r>
            <a:endParaRPr sz="1350" dirty="0">
              <a:solidFill>
                <a:schemeClr val="tx2">
                  <a:lumMod val="100000"/>
                </a:schemeClr>
              </a:solidFill>
            </a:endParaRPr>
          </a:p>
        </p:txBody>
      </p:sp>
      <p:grpSp>
        <p:nvGrpSpPr>
          <p:cNvPr id="58" name="Group 57">
            <a:extLst>
              <a:ext uri="{FF2B5EF4-FFF2-40B4-BE49-F238E27FC236}">
                <a16:creationId xmlns:a16="http://schemas.microsoft.com/office/drawing/2014/main" id="{502E71B7-39DB-F548-855D-DB20685EB068}"/>
              </a:ext>
            </a:extLst>
          </p:cNvPr>
          <p:cNvGrpSpPr/>
          <p:nvPr/>
        </p:nvGrpSpPr>
        <p:grpSpPr>
          <a:xfrm>
            <a:off x="2139740" y="2171925"/>
            <a:ext cx="4864519" cy="2265916"/>
            <a:chOff x="2139740" y="1757867"/>
            <a:chExt cx="4864519" cy="2265916"/>
          </a:xfrm>
        </p:grpSpPr>
        <p:grpSp>
          <p:nvGrpSpPr>
            <p:cNvPr id="5" name="Google Shape;747;p39">
              <a:extLst>
                <a:ext uri="{FF2B5EF4-FFF2-40B4-BE49-F238E27FC236}">
                  <a16:creationId xmlns:a16="http://schemas.microsoft.com/office/drawing/2014/main" id="{D3396F49-711F-41AE-81E6-832D85E98FE9}"/>
                </a:ext>
              </a:extLst>
            </p:cNvPr>
            <p:cNvGrpSpPr/>
            <p:nvPr/>
          </p:nvGrpSpPr>
          <p:grpSpPr>
            <a:xfrm>
              <a:off x="2139740" y="1757867"/>
              <a:ext cx="4864519" cy="2265916"/>
              <a:chOff x="2237450" y="1854836"/>
              <a:chExt cx="4516709" cy="2139879"/>
            </a:xfrm>
          </p:grpSpPr>
          <p:sp>
            <p:nvSpPr>
              <p:cNvPr id="37" name="Google Shape;748;p39">
                <a:extLst>
                  <a:ext uri="{FF2B5EF4-FFF2-40B4-BE49-F238E27FC236}">
                    <a16:creationId xmlns:a16="http://schemas.microsoft.com/office/drawing/2014/main" id="{B2E07692-FEEF-452D-BAFE-9CB6E2816D95}"/>
                  </a:ext>
                </a:extLst>
              </p:cNvPr>
              <p:cNvSpPr/>
              <p:nvPr/>
            </p:nvSpPr>
            <p:spPr>
              <a:xfrm>
                <a:off x="3002123" y="2870636"/>
                <a:ext cx="1492938" cy="1015730"/>
              </a:xfrm>
              <a:custGeom>
                <a:avLst/>
                <a:gdLst/>
                <a:ahLst/>
                <a:cxnLst/>
                <a:rect l="l" t="t" r="r" b="b"/>
                <a:pathLst>
                  <a:path w="80743" h="54934" extrusionOk="0">
                    <a:moveTo>
                      <a:pt x="65890" y="0"/>
                    </a:moveTo>
                    <a:cubicBezTo>
                      <a:pt x="55436" y="10725"/>
                      <a:pt x="43323" y="23494"/>
                      <a:pt x="29165" y="29396"/>
                    </a:cubicBezTo>
                    <a:cubicBezTo>
                      <a:pt x="24227" y="31518"/>
                      <a:pt x="18904" y="32598"/>
                      <a:pt x="13580" y="32636"/>
                    </a:cubicBezTo>
                    <a:cubicBezTo>
                      <a:pt x="11034" y="32636"/>
                      <a:pt x="8488" y="32366"/>
                      <a:pt x="6019" y="31788"/>
                    </a:cubicBezTo>
                    <a:lnTo>
                      <a:pt x="6019" y="31788"/>
                    </a:lnTo>
                    <a:lnTo>
                      <a:pt x="11998" y="42474"/>
                    </a:lnTo>
                    <a:lnTo>
                      <a:pt x="11998" y="42512"/>
                    </a:lnTo>
                    <a:cubicBezTo>
                      <a:pt x="13040" y="44364"/>
                      <a:pt x="12384" y="46756"/>
                      <a:pt x="10494" y="47797"/>
                    </a:cubicBezTo>
                    <a:lnTo>
                      <a:pt x="10455" y="47797"/>
                    </a:lnTo>
                    <a:lnTo>
                      <a:pt x="1" y="53738"/>
                    </a:lnTo>
                    <a:cubicBezTo>
                      <a:pt x="3974" y="54548"/>
                      <a:pt x="8025" y="54934"/>
                      <a:pt x="12075" y="54934"/>
                    </a:cubicBezTo>
                    <a:cubicBezTo>
                      <a:pt x="18402" y="54934"/>
                      <a:pt x="24729" y="53969"/>
                      <a:pt x="30785" y="52079"/>
                    </a:cubicBezTo>
                    <a:cubicBezTo>
                      <a:pt x="50884" y="45714"/>
                      <a:pt x="66045" y="29936"/>
                      <a:pt x="80742" y="15238"/>
                    </a:cubicBezTo>
                    <a:lnTo>
                      <a:pt x="65890"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8" name="Google Shape;749;p39">
                <a:extLst>
                  <a:ext uri="{FF2B5EF4-FFF2-40B4-BE49-F238E27FC236}">
                    <a16:creationId xmlns:a16="http://schemas.microsoft.com/office/drawing/2014/main" id="{C1A3B19E-060F-4950-AA81-F76B9874FA0E}"/>
                  </a:ext>
                </a:extLst>
              </p:cNvPr>
              <p:cNvSpPr/>
              <p:nvPr/>
            </p:nvSpPr>
            <p:spPr>
              <a:xfrm>
                <a:off x="3815316" y="2205480"/>
                <a:ext cx="1816051" cy="1675157"/>
              </a:xfrm>
              <a:custGeom>
                <a:avLst/>
                <a:gdLst/>
                <a:ahLst/>
                <a:cxnLst/>
                <a:rect l="l" t="t" r="r" b="b"/>
                <a:pathLst>
                  <a:path w="98218" h="90598" extrusionOk="0">
                    <a:moveTo>
                      <a:pt x="22336" y="1"/>
                    </a:moveTo>
                    <a:cubicBezTo>
                      <a:pt x="22056" y="1"/>
                      <a:pt x="21772" y="31"/>
                      <a:pt x="21488" y="96"/>
                    </a:cubicBezTo>
                    <a:lnTo>
                      <a:pt x="16319" y="1176"/>
                    </a:lnTo>
                    <a:lnTo>
                      <a:pt x="3511" y="3838"/>
                    </a:lnTo>
                    <a:lnTo>
                      <a:pt x="3472" y="3838"/>
                    </a:lnTo>
                    <a:cubicBezTo>
                      <a:pt x="1351" y="4262"/>
                      <a:pt x="1" y="6307"/>
                      <a:pt x="425" y="8428"/>
                    </a:cubicBezTo>
                    <a:lnTo>
                      <a:pt x="425" y="8467"/>
                    </a:lnTo>
                    <a:lnTo>
                      <a:pt x="2277" y="17378"/>
                    </a:lnTo>
                    <a:lnTo>
                      <a:pt x="4128" y="26482"/>
                    </a:lnTo>
                    <a:cubicBezTo>
                      <a:pt x="4561" y="28590"/>
                      <a:pt x="6270" y="29624"/>
                      <a:pt x="7974" y="29624"/>
                    </a:cubicBezTo>
                    <a:cubicBezTo>
                      <a:pt x="9763" y="29624"/>
                      <a:pt x="11547" y="28484"/>
                      <a:pt x="11844" y="26251"/>
                    </a:cubicBezTo>
                    <a:cubicBezTo>
                      <a:pt x="13040" y="27408"/>
                      <a:pt x="14235" y="28566"/>
                      <a:pt x="15393" y="29723"/>
                    </a:cubicBezTo>
                    <a:cubicBezTo>
                      <a:pt x="17592" y="31883"/>
                      <a:pt x="19752" y="34005"/>
                      <a:pt x="21912" y="36011"/>
                    </a:cubicBezTo>
                    <a:lnTo>
                      <a:pt x="37999" y="52445"/>
                    </a:lnTo>
                    <a:cubicBezTo>
                      <a:pt x="45676" y="60160"/>
                      <a:pt x="53854" y="68531"/>
                      <a:pt x="62920" y="75475"/>
                    </a:cubicBezTo>
                    <a:cubicBezTo>
                      <a:pt x="72950" y="83191"/>
                      <a:pt x="84060" y="89170"/>
                      <a:pt x="96674" y="90597"/>
                    </a:cubicBezTo>
                    <a:lnTo>
                      <a:pt x="88920" y="81455"/>
                    </a:lnTo>
                    <a:cubicBezTo>
                      <a:pt x="87493" y="79796"/>
                      <a:pt x="87686" y="77327"/>
                      <a:pt x="89345" y="75938"/>
                    </a:cubicBezTo>
                    <a:lnTo>
                      <a:pt x="98217" y="68338"/>
                    </a:lnTo>
                    <a:cubicBezTo>
                      <a:pt x="88998" y="67143"/>
                      <a:pt x="80974" y="62475"/>
                      <a:pt x="73605" y="56572"/>
                    </a:cubicBezTo>
                    <a:cubicBezTo>
                      <a:pt x="65697" y="50207"/>
                      <a:pt x="58560" y="42415"/>
                      <a:pt x="51578" y="35972"/>
                    </a:cubicBezTo>
                    <a:lnTo>
                      <a:pt x="36764" y="20773"/>
                    </a:lnTo>
                    <a:cubicBezTo>
                      <a:pt x="33292" y="17301"/>
                      <a:pt x="29705" y="13675"/>
                      <a:pt x="26040" y="10049"/>
                    </a:cubicBezTo>
                    <a:cubicBezTo>
                      <a:pt x="25191" y="9238"/>
                      <a:pt x="24343" y="8428"/>
                      <a:pt x="23494" y="7657"/>
                    </a:cubicBezTo>
                    <a:cubicBezTo>
                      <a:pt x="25500" y="7040"/>
                      <a:pt x="26657" y="4956"/>
                      <a:pt x="26117" y="2912"/>
                    </a:cubicBezTo>
                    <a:cubicBezTo>
                      <a:pt x="25652" y="1185"/>
                      <a:pt x="24071" y="1"/>
                      <a:pt x="22336"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39" name="Google Shape;750;p39">
                <a:extLst>
                  <a:ext uri="{FF2B5EF4-FFF2-40B4-BE49-F238E27FC236}">
                    <a16:creationId xmlns:a16="http://schemas.microsoft.com/office/drawing/2014/main" id="{DA933ACE-43D9-47B0-8231-86C1AC8A25E5}"/>
                  </a:ext>
                </a:extLst>
              </p:cNvPr>
              <p:cNvSpPr/>
              <p:nvPr/>
            </p:nvSpPr>
            <p:spPr>
              <a:xfrm>
                <a:off x="2237450" y="1985401"/>
                <a:ext cx="1006466" cy="1945999"/>
              </a:xfrm>
              <a:custGeom>
                <a:avLst/>
                <a:gdLst/>
                <a:ahLst/>
                <a:cxnLst/>
                <a:rect l="l" t="t" r="r" b="b"/>
                <a:pathLst>
                  <a:path w="54433" h="105246" extrusionOk="0">
                    <a:moveTo>
                      <a:pt x="28470" y="0"/>
                    </a:moveTo>
                    <a:lnTo>
                      <a:pt x="28470" y="0"/>
                    </a:lnTo>
                    <a:cubicBezTo>
                      <a:pt x="21141" y="4051"/>
                      <a:pt x="14814" y="9683"/>
                      <a:pt x="9953" y="16550"/>
                    </a:cubicBezTo>
                    <a:cubicBezTo>
                      <a:pt x="3472" y="25731"/>
                      <a:pt x="0" y="36648"/>
                      <a:pt x="0" y="47913"/>
                    </a:cubicBezTo>
                    <a:cubicBezTo>
                      <a:pt x="0" y="71599"/>
                      <a:pt x="12075" y="90386"/>
                      <a:pt x="31248" y="98487"/>
                    </a:cubicBezTo>
                    <a:cubicBezTo>
                      <a:pt x="30708" y="98989"/>
                      <a:pt x="30360" y="99606"/>
                      <a:pt x="30168" y="100262"/>
                    </a:cubicBezTo>
                    <a:cubicBezTo>
                      <a:pt x="29403" y="102924"/>
                      <a:pt x="31501" y="105246"/>
                      <a:pt x="33923" y="105246"/>
                    </a:cubicBezTo>
                    <a:cubicBezTo>
                      <a:pt x="34554" y="105246"/>
                      <a:pt x="35208" y="105088"/>
                      <a:pt x="35838" y="104737"/>
                    </a:cubicBezTo>
                    <a:lnTo>
                      <a:pt x="41355" y="101612"/>
                    </a:lnTo>
                    <a:lnTo>
                      <a:pt x="51848" y="95748"/>
                    </a:lnTo>
                    <a:lnTo>
                      <a:pt x="51886" y="95748"/>
                    </a:lnTo>
                    <a:cubicBezTo>
                      <a:pt x="53777" y="94668"/>
                      <a:pt x="54432" y="92315"/>
                      <a:pt x="53391" y="90425"/>
                    </a:cubicBezTo>
                    <a:lnTo>
                      <a:pt x="53391" y="90386"/>
                    </a:lnTo>
                    <a:lnTo>
                      <a:pt x="53391" y="90348"/>
                    </a:lnTo>
                    <a:lnTo>
                      <a:pt x="47373" y="79662"/>
                    </a:lnTo>
                    <a:lnTo>
                      <a:pt x="44364" y="74300"/>
                    </a:lnTo>
                    <a:cubicBezTo>
                      <a:pt x="43652" y="73034"/>
                      <a:pt x="42310" y="72309"/>
                      <a:pt x="40941" y="72309"/>
                    </a:cubicBezTo>
                    <a:cubicBezTo>
                      <a:pt x="40306" y="72309"/>
                      <a:pt x="39665" y="72465"/>
                      <a:pt x="39079" y="72795"/>
                    </a:cubicBezTo>
                    <a:cubicBezTo>
                      <a:pt x="38153" y="73297"/>
                      <a:pt x="37497" y="74145"/>
                      <a:pt x="37227" y="75148"/>
                    </a:cubicBezTo>
                    <a:cubicBezTo>
                      <a:pt x="37227" y="75225"/>
                      <a:pt x="37227" y="75264"/>
                      <a:pt x="37189" y="75303"/>
                    </a:cubicBezTo>
                    <a:cubicBezTo>
                      <a:pt x="28702" y="69632"/>
                      <a:pt x="23417" y="59795"/>
                      <a:pt x="23417" y="47874"/>
                    </a:cubicBezTo>
                    <a:cubicBezTo>
                      <a:pt x="23417" y="42666"/>
                      <a:pt x="24651" y="37574"/>
                      <a:pt x="27043" y="32984"/>
                    </a:cubicBezTo>
                    <a:cubicBezTo>
                      <a:pt x="29357" y="28432"/>
                      <a:pt x="32714" y="24497"/>
                      <a:pt x="36841" y="21449"/>
                    </a:cubicBezTo>
                    <a:lnTo>
                      <a:pt x="27197" y="18672"/>
                    </a:lnTo>
                    <a:lnTo>
                      <a:pt x="27159" y="18672"/>
                    </a:lnTo>
                    <a:cubicBezTo>
                      <a:pt x="25075" y="18054"/>
                      <a:pt x="23880" y="15894"/>
                      <a:pt x="24497" y="13849"/>
                    </a:cubicBezTo>
                    <a:lnTo>
                      <a:pt x="24497" y="13811"/>
                    </a:lnTo>
                    <a:lnTo>
                      <a:pt x="28470" y="0"/>
                    </a:lnTo>
                    <a:close/>
                  </a:path>
                </a:pathLst>
              </a:custGeom>
              <a:solidFill>
                <a:schemeClr val="accent1"/>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0" name="Google Shape;751;p39">
                <a:extLst>
                  <a:ext uri="{FF2B5EF4-FFF2-40B4-BE49-F238E27FC236}">
                    <a16:creationId xmlns:a16="http://schemas.microsoft.com/office/drawing/2014/main" id="{EDACF0C2-76AD-48CC-B0B8-FF384FD50A1E}"/>
                  </a:ext>
                </a:extLst>
              </p:cNvPr>
              <p:cNvSpPr/>
              <p:nvPr/>
            </p:nvSpPr>
            <p:spPr>
              <a:xfrm>
                <a:off x="4469432" y="2377723"/>
                <a:ext cx="510731" cy="492185"/>
              </a:xfrm>
              <a:custGeom>
                <a:avLst/>
                <a:gdLst/>
                <a:ahLst/>
                <a:cxnLst/>
                <a:rect l="l" t="t" r="r" b="b"/>
                <a:pathLst>
                  <a:path w="27622" h="26619" extrusionOk="0">
                    <a:moveTo>
                      <a:pt x="5286" y="1"/>
                    </a:moveTo>
                    <a:cubicBezTo>
                      <a:pt x="695" y="78"/>
                      <a:pt x="1" y="6713"/>
                      <a:pt x="4514" y="7716"/>
                    </a:cubicBezTo>
                    <a:lnTo>
                      <a:pt x="4591" y="8218"/>
                    </a:lnTo>
                    <a:lnTo>
                      <a:pt x="1389" y="11381"/>
                    </a:lnTo>
                    <a:lnTo>
                      <a:pt x="16241" y="26619"/>
                    </a:lnTo>
                    <a:lnTo>
                      <a:pt x="19366" y="23378"/>
                    </a:lnTo>
                    <a:lnTo>
                      <a:pt x="19868" y="22915"/>
                    </a:lnTo>
                    <a:cubicBezTo>
                      <a:pt x="20161" y="24822"/>
                      <a:pt x="21813" y="26206"/>
                      <a:pt x="23699" y="26206"/>
                    </a:cubicBezTo>
                    <a:cubicBezTo>
                      <a:pt x="23797" y="26206"/>
                      <a:pt x="23896" y="26202"/>
                      <a:pt x="23995" y="26194"/>
                    </a:cubicBezTo>
                    <a:cubicBezTo>
                      <a:pt x="26040" y="26040"/>
                      <a:pt x="27622" y="24343"/>
                      <a:pt x="27622" y="22298"/>
                    </a:cubicBezTo>
                    <a:lnTo>
                      <a:pt x="27622" y="3935"/>
                    </a:lnTo>
                    <a:lnTo>
                      <a:pt x="27622" y="3897"/>
                    </a:lnTo>
                    <a:cubicBezTo>
                      <a:pt x="27622" y="2894"/>
                      <a:pt x="27236" y="1891"/>
                      <a:pt x="26503" y="1158"/>
                    </a:cubicBezTo>
                    <a:cubicBezTo>
                      <a:pt x="25770" y="425"/>
                      <a:pt x="24767" y="1"/>
                      <a:pt x="23725" y="1"/>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1" name="Google Shape;752;p39">
                <a:extLst>
                  <a:ext uri="{FF2B5EF4-FFF2-40B4-BE49-F238E27FC236}">
                    <a16:creationId xmlns:a16="http://schemas.microsoft.com/office/drawing/2014/main" id="{EE487372-97D8-49E5-825D-3380C41B4F5E}"/>
                  </a:ext>
                </a:extLst>
              </p:cNvPr>
              <p:cNvSpPr/>
              <p:nvPr/>
            </p:nvSpPr>
            <p:spPr>
              <a:xfrm>
                <a:off x="4708390" y="1854855"/>
                <a:ext cx="1705906" cy="803890"/>
              </a:xfrm>
              <a:custGeom>
                <a:avLst/>
                <a:gdLst/>
                <a:ahLst/>
                <a:cxnLst/>
                <a:rect l="l" t="t" r="r" b="b"/>
                <a:pathLst>
                  <a:path w="92261" h="43477" extrusionOk="0">
                    <a:moveTo>
                      <a:pt x="56860" y="0"/>
                    </a:moveTo>
                    <a:cubicBezTo>
                      <a:pt x="48388" y="0"/>
                      <a:pt x="39960" y="1773"/>
                      <a:pt x="32213" y="5170"/>
                    </a:cubicBezTo>
                    <a:cubicBezTo>
                      <a:pt x="20022" y="10378"/>
                      <a:pt x="9684" y="19019"/>
                      <a:pt x="1" y="28278"/>
                    </a:cubicBezTo>
                    <a:lnTo>
                      <a:pt x="10802" y="28278"/>
                    </a:lnTo>
                    <a:cubicBezTo>
                      <a:pt x="12963" y="28278"/>
                      <a:pt x="14699" y="30014"/>
                      <a:pt x="14699" y="32174"/>
                    </a:cubicBezTo>
                    <a:lnTo>
                      <a:pt x="14699" y="32212"/>
                    </a:lnTo>
                    <a:lnTo>
                      <a:pt x="14699" y="43477"/>
                    </a:lnTo>
                    <a:cubicBezTo>
                      <a:pt x="21527" y="36996"/>
                      <a:pt x="28972" y="30824"/>
                      <a:pt x="37112" y="26850"/>
                    </a:cubicBezTo>
                    <a:cubicBezTo>
                      <a:pt x="42898" y="23996"/>
                      <a:pt x="49071" y="22260"/>
                      <a:pt x="55629" y="22260"/>
                    </a:cubicBezTo>
                    <a:cubicBezTo>
                      <a:pt x="55734" y="22259"/>
                      <a:pt x="55839" y="22258"/>
                      <a:pt x="55944" y="22258"/>
                    </a:cubicBezTo>
                    <a:cubicBezTo>
                      <a:pt x="59618" y="22258"/>
                      <a:pt x="63250" y="22911"/>
                      <a:pt x="66700" y="24111"/>
                    </a:cubicBezTo>
                    <a:cubicBezTo>
                      <a:pt x="64617" y="26657"/>
                      <a:pt x="66392" y="30477"/>
                      <a:pt x="69671" y="30477"/>
                    </a:cubicBezTo>
                    <a:lnTo>
                      <a:pt x="77309" y="30592"/>
                    </a:lnTo>
                    <a:lnTo>
                      <a:pt x="88072" y="30708"/>
                    </a:lnTo>
                    <a:cubicBezTo>
                      <a:pt x="90232" y="30708"/>
                      <a:pt x="92007" y="29011"/>
                      <a:pt x="92045" y="26850"/>
                    </a:cubicBezTo>
                    <a:lnTo>
                      <a:pt x="92045" y="26812"/>
                    </a:lnTo>
                    <a:lnTo>
                      <a:pt x="92200" y="12345"/>
                    </a:lnTo>
                    <a:lnTo>
                      <a:pt x="92238" y="8411"/>
                    </a:lnTo>
                    <a:cubicBezTo>
                      <a:pt x="92260" y="5894"/>
                      <a:pt x="90273" y="4451"/>
                      <a:pt x="88288" y="4451"/>
                    </a:cubicBezTo>
                    <a:cubicBezTo>
                      <a:pt x="86804" y="4451"/>
                      <a:pt x="85321" y="5256"/>
                      <a:pt x="84677" y="7022"/>
                    </a:cubicBezTo>
                    <a:cubicBezTo>
                      <a:pt x="76807" y="2508"/>
                      <a:pt x="67433" y="1"/>
                      <a:pt x="57133" y="1"/>
                    </a:cubicBezTo>
                    <a:cubicBezTo>
                      <a:pt x="57042" y="0"/>
                      <a:pt x="56951" y="0"/>
                      <a:pt x="56860"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2" name="Google Shape;753;p39">
                <a:extLst>
                  <a:ext uri="{FF2B5EF4-FFF2-40B4-BE49-F238E27FC236}">
                    <a16:creationId xmlns:a16="http://schemas.microsoft.com/office/drawing/2014/main" id="{BD883EB1-E80A-4173-A14C-B73DCAD543F4}"/>
                  </a:ext>
                </a:extLst>
              </p:cNvPr>
              <p:cNvSpPr/>
              <p:nvPr/>
            </p:nvSpPr>
            <p:spPr>
              <a:xfrm>
                <a:off x="5433844" y="2083126"/>
                <a:ext cx="1320315" cy="1911589"/>
              </a:xfrm>
              <a:custGeom>
                <a:avLst/>
                <a:gdLst/>
                <a:ahLst/>
                <a:cxnLst/>
                <a:rect l="l" t="t" r="r" b="b"/>
                <a:pathLst>
                  <a:path w="71407" h="103385" extrusionOk="0">
                    <a:moveTo>
                      <a:pt x="52967" y="0"/>
                    </a:moveTo>
                    <a:lnTo>
                      <a:pt x="52812" y="14467"/>
                    </a:lnTo>
                    <a:lnTo>
                      <a:pt x="52812" y="14505"/>
                    </a:lnTo>
                    <a:cubicBezTo>
                      <a:pt x="52774" y="16642"/>
                      <a:pt x="51038" y="18364"/>
                      <a:pt x="48947" y="18364"/>
                    </a:cubicBezTo>
                    <a:cubicBezTo>
                      <a:pt x="48924" y="18364"/>
                      <a:pt x="48901" y="18363"/>
                      <a:pt x="48878" y="18363"/>
                    </a:cubicBezTo>
                    <a:lnTo>
                      <a:pt x="48839" y="18363"/>
                    </a:lnTo>
                    <a:lnTo>
                      <a:pt x="38076" y="18247"/>
                    </a:lnTo>
                    <a:lnTo>
                      <a:pt x="38076" y="18247"/>
                    </a:lnTo>
                    <a:cubicBezTo>
                      <a:pt x="44248" y="24072"/>
                      <a:pt x="47952" y="32598"/>
                      <a:pt x="47952" y="42589"/>
                    </a:cubicBezTo>
                    <a:cubicBezTo>
                      <a:pt x="47952" y="44132"/>
                      <a:pt x="47836" y="45675"/>
                      <a:pt x="47604" y="47219"/>
                    </a:cubicBezTo>
                    <a:cubicBezTo>
                      <a:pt x="45637" y="60759"/>
                      <a:pt x="35491" y="71638"/>
                      <a:pt x="22144" y="74531"/>
                    </a:cubicBezTo>
                    <a:cubicBezTo>
                      <a:pt x="22821" y="71821"/>
                      <a:pt x="20669" y="69628"/>
                      <a:pt x="18333" y="69628"/>
                    </a:cubicBezTo>
                    <a:cubicBezTo>
                      <a:pt x="17476" y="69628"/>
                      <a:pt x="16594" y="69923"/>
                      <a:pt x="15817" y="70596"/>
                    </a:cubicBezTo>
                    <a:lnTo>
                      <a:pt x="10725" y="74917"/>
                    </a:lnTo>
                    <a:lnTo>
                      <a:pt x="1852" y="82516"/>
                    </a:lnTo>
                    <a:cubicBezTo>
                      <a:pt x="193" y="83944"/>
                      <a:pt x="1" y="86413"/>
                      <a:pt x="1389" y="88033"/>
                    </a:cubicBezTo>
                    <a:lnTo>
                      <a:pt x="1428" y="88033"/>
                    </a:lnTo>
                    <a:lnTo>
                      <a:pt x="9220" y="97137"/>
                    </a:lnTo>
                    <a:lnTo>
                      <a:pt x="13387" y="102036"/>
                    </a:lnTo>
                    <a:cubicBezTo>
                      <a:pt x="14158" y="102918"/>
                      <a:pt x="15245" y="103384"/>
                      <a:pt x="16344" y="103384"/>
                    </a:cubicBezTo>
                    <a:cubicBezTo>
                      <a:pt x="17168" y="103384"/>
                      <a:pt x="17999" y="103122"/>
                      <a:pt x="18710" y="102576"/>
                    </a:cubicBezTo>
                    <a:cubicBezTo>
                      <a:pt x="20369" y="101342"/>
                      <a:pt x="20755" y="98989"/>
                      <a:pt x="19598" y="97291"/>
                    </a:cubicBezTo>
                    <a:cubicBezTo>
                      <a:pt x="48145" y="95131"/>
                      <a:pt x="68938" y="73142"/>
                      <a:pt x="71175" y="47180"/>
                    </a:cubicBezTo>
                    <a:cubicBezTo>
                      <a:pt x="71329" y="45637"/>
                      <a:pt x="71406" y="44094"/>
                      <a:pt x="71406" y="42551"/>
                    </a:cubicBezTo>
                    <a:cubicBezTo>
                      <a:pt x="71329" y="24805"/>
                      <a:pt x="64463" y="9837"/>
                      <a:pt x="52967" y="0"/>
                    </a:cubicBezTo>
                    <a:close/>
                  </a:path>
                </a:pathLst>
              </a:custGeom>
              <a:solidFill>
                <a:schemeClr val="bg1">
                  <a:lumMod val="65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43" name="Google Shape;754;p39">
                <a:extLst>
                  <a:ext uri="{FF2B5EF4-FFF2-40B4-BE49-F238E27FC236}">
                    <a16:creationId xmlns:a16="http://schemas.microsoft.com/office/drawing/2014/main" id="{CEF6C096-AA99-4CD5-AFD7-067AB15181A0}"/>
                  </a:ext>
                </a:extLst>
              </p:cNvPr>
              <p:cNvSpPr/>
              <p:nvPr/>
            </p:nvSpPr>
            <p:spPr>
              <a:xfrm>
                <a:off x="2678994" y="1854836"/>
                <a:ext cx="1438725" cy="670540"/>
              </a:xfrm>
              <a:custGeom>
                <a:avLst/>
                <a:gdLst/>
                <a:ahLst/>
                <a:cxnLst/>
                <a:rect l="l" t="t" r="r" b="b"/>
                <a:pathLst>
                  <a:path w="77811" h="36265" extrusionOk="0">
                    <a:moveTo>
                      <a:pt x="32182" y="1"/>
                    </a:moveTo>
                    <a:cubicBezTo>
                      <a:pt x="25737" y="1"/>
                      <a:pt x="19298" y="1081"/>
                      <a:pt x="13194" y="3204"/>
                    </a:cubicBezTo>
                    <a:cubicBezTo>
                      <a:pt x="13117" y="2895"/>
                      <a:pt x="13001" y="2625"/>
                      <a:pt x="12847" y="2394"/>
                    </a:cubicBezTo>
                    <a:cubicBezTo>
                      <a:pt x="12102" y="1007"/>
                      <a:pt x="10773" y="353"/>
                      <a:pt x="9448" y="353"/>
                    </a:cubicBezTo>
                    <a:cubicBezTo>
                      <a:pt x="7823" y="353"/>
                      <a:pt x="6203" y="1338"/>
                      <a:pt x="5671" y="3165"/>
                    </a:cubicBezTo>
                    <a:lnTo>
                      <a:pt x="4553" y="7023"/>
                    </a:lnTo>
                    <a:lnTo>
                      <a:pt x="579" y="20833"/>
                    </a:lnTo>
                    <a:lnTo>
                      <a:pt x="579" y="20872"/>
                    </a:lnTo>
                    <a:cubicBezTo>
                      <a:pt x="1" y="22955"/>
                      <a:pt x="1196" y="25115"/>
                      <a:pt x="3241" y="25694"/>
                    </a:cubicBezTo>
                    <a:lnTo>
                      <a:pt x="3280" y="25694"/>
                    </a:lnTo>
                    <a:lnTo>
                      <a:pt x="12924" y="28472"/>
                    </a:lnTo>
                    <a:lnTo>
                      <a:pt x="20948" y="30786"/>
                    </a:lnTo>
                    <a:cubicBezTo>
                      <a:pt x="21312" y="30896"/>
                      <a:pt x="21681" y="30949"/>
                      <a:pt x="22043" y="30949"/>
                    </a:cubicBezTo>
                    <a:cubicBezTo>
                      <a:pt x="23714" y="30949"/>
                      <a:pt x="25263" y="29836"/>
                      <a:pt x="25770" y="28124"/>
                    </a:cubicBezTo>
                    <a:cubicBezTo>
                      <a:pt x="26310" y="26195"/>
                      <a:pt x="25307" y="24151"/>
                      <a:pt x="23417" y="23418"/>
                    </a:cubicBezTo>
                    <a:cubicBezTo>
                      <a:pt x="26233" y="22608"/>
                      <a:pt x="29165" y="22222"/>
                      <a:pt x="32097" y="22222"/>
                    </a:cubicBezTo>
                    <a:cubicBezTo>
                      <a:pt x="37536" y="22261"/>
                      <a:pt x="42860" y="23457"/>
                      <a:pt x="47797" y="25733"/>
                    </a:cubicBezTo>
                    <a:cubicBezTo>
                      <a:pt x="53507" y="28279"/>
                      <a:pt x="58753" y="32059"/>
                      <a:pt x="63730" y="36264"/>
                    </a:cubicBezTo>
                    <a:lnTo>
                      <a:pt x="61917" y="27391"/>
                    </a:lnTo>
                    <a:lnTo>
                      <a:pt x="61917" y="27353"/>
                    </a:lnTo>
                    <a:cubicBezTo>
                      <a:pt x="61454" y="25231"/>
                      <a:pt x="62804" y="23186"/>
                      <a:pt x="64925" y="22762"/>
                    </a:cubicBezTo>
                    <a:lnTo>
                      <a:pt x="64964" y="22762"/>
                    </a:lnTo>
                    <a:lnTo>
                      <a:pt x="77810" y="20100"/>
                    </a:lnTo>
                    <a:cubicBezTo>
                      <a:pt x="69902" y="13349"/>
                      <a:pt x="61376" y="7370"/>
                      <a:pt x="52002" y="3744"/>
                    </a:cubicBezTo>
                    <a:cubicBezTo>
                      <a:pt x="45791" y="1275"/>
                      <a:pt x="39195" y="2"/>
                      <a:pt x="32521" y="2"/>
                    </a:cubicBezTo>
                    <a:cubicBezTo>
                      <a:pt x="32408" y="1"/>
                      <a:pt x="32295" y="1"/>
                      <a:pt x="32182"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grpSp>
        <p:sp>
          <p:nvSpPr>
            <p:cNvPr id="48" name="Rectangle 47">
              <a:extLst>
                <a:ext uri="{FF2B5EF4-FFF2-40B4-BE49-F238E27FC236}">
                  <a16:creationId xmlns:a16="http://schemas.microsoft.com/office/drawing/2014/main" id="{7F7CA3B3-8F9B-F672-7EBE-C4943B8320B7}"/>
                </a:ext>
              </a:extLst>
            </p:cNvPr>
            <p:cNvSpPr/>
            <p:nvPr/>
          </p:nvSpPr>
          <p:spPr>
            <a:xfrm rot="21237985">
              <a:off x="5568965" y="1985674"/>
              <a:ext cx="593432"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Plan</a:t>
              </a:r>
            </a:p>
          </p:txBody>
        </p:sp>
        <p:sp>
          <p:nvSpPr>
            <p:cNvPr id="49" name="Rectangle 48">
              <a:extLst>
                <a:ext uri="{FF2B5EF4-FFF2-40B4-BE49-F238E27FC236}">
                  <a16:creationId xmlns:a16="http://schemas.microsoft.com/office/drawing/2014/main" id="{FB1A06C5-BF7A-3607-CA3C-11B0FF41ED52}"/>
                </a:ext>
              </a:extLst>
            </p:cNvPr>
            <p:cNvSpPr/>
            <p:nvPr/>
          </p:nvSpPr>
          <p:spPr>
            <a:xfrm rot="6126998">
              <a:off x="6078877" y="2842416"/>
              <a:ext cx="934871"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Develop</a:t>
              </a:r>
            </a:p>
          </p:txBody>
        </p:sp>
        <p:sp>
          <p:nvSpPr>
            <p:cNvPr id="52" name="Rectangle 51">
              <a:extLst>
                <a:ext uri="{FF2B5EF4-FFF2-40B4-BE49-F238E27FC236}">
                  <a16:creationId xmlns:a16="http://schemas.microsoft.com/office/drawing/2014/main" id="{129EF834-2F99-86DB-3CE7-1EE6C029727F}"/>
                </a:ext>
              </a:extLst>
            </p:cNvPr>
            <p:cNvSpPr/>
            <p:nvPr/>
          </p:nvSpPr>
          <p:spPr>
            <a:xfrm rot="2553883">
              <a:off x="4392887" y="2783026"/>
              <a:ext cx="5838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Test</a:t>
              </a:r>
            </a:p>
          </p:txBody>
        </p:sp>
        <p:sp>
          <p:nvSpPr>
            <p:cNvPr id="53" name="Rectangle 52">
              <a:extLst>
                <a:ext uri="{FF2B5EF4-FFF2-40B4-BE49-F238E27FC236}">
                  <a16:creationId xmlns:a16="http://schemas.microsoft.com/office/drawing/2014/main" id="{0C328783-4943-CE5D-9037-EA78B49888E3}"/>
                </a:ext>
              </a:extLst>
            </p:cNvPr>
            <p:cNvSpPr/>
            <p:nvPr/>
          </p:nvSpPr>
          <p:spPr>
            <a:xfrm rot="494249">
              <a:off x="2893464" y="1998876"/>
              <a:ext cx="934871" cy="338554"/>
            </a:xfrm>
            <a:prstGeom prst="rect">
              <a:avLst/>
            </a:prstGeom>
            <a:noFill/>
          </p:spPr>
          <p:txBody>
            <a:bodyPr wrap="none" lIns="91440" tIns="45720" rIns="91440" bIns="45720">
              <a:prstTxWarp prst="textArchUp">
                <a:avLst/>
              </a:prstTxWarp>
              <a:spAutoFit/>
            </a:bodyPr>
            <a:lstStyle/>
            <a:p>
              <a:pPr algn="ctr"/>
              <a:r>
                <a:rPr lang="en-US" sz="1600" dirty="0">
                  <a:ln w="0"/>
                  <a:solidFill>
                    <a:schemeClr val="tx1"/>
                  </a:solidFill>
                  <a:effectLst>
                    <a:outerShdw blurRad="38100" dist="19050" dir="2700000" algn="tl" rotWithShape="0">
                      <a:schemeClr val="dk1">
                        <a:alpha val="40000"/>
                      </a:schemeClr>
                    </a:outerShdw>
                  </a:effectLst>
                </a:rPr>
                <a:t>Release</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F269D8C1-1863-D744-8589-7B43609ECF02}"/>
                </a:ext>
              </a:extLst>
            </p:cNvPr>
            <p:cNvSpPr/>
            <p:nvPr/>
          </p:nvSpPr>
          <p:spPr>
            <a:xfrm rot="15949608">
              <a:off x="2121072" y="2663449"/>
              <a:ext cx="926857" cy="338554"/>
            </a:xfrm>
            <a:prstGeom prst="rect">
              <a:avLst/>
            </a:prstGeom>
            <a:noFill/>
          </p:spPr>
          <p:txBody>
            <a:bodyPr wrap="none" lIns="91440" tIns="45720" rIns="91440" bIns="45720">
              <a:prstTxWarp prst="textArchUp">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Operate</a:t>
              </a:r>
            </a:p>
          </p:txBody>
        </p:sp>
        <p:sp>
          <p:nvSpPr>
            <p:cNvPr id="57" name="Rectangle 56">
              <a:extLst>
                <a:ext uri="{FF2B5EF4-FFF2-40B4-BE49-F238E27FC236}">
                  <a16:creationId xmlns:a16="http://schemas.microsoft.com/office/drawing/2014/main" id="{80CEEBF4-08A5-81A6-6682-7DD1493F9145}"/>
                </a:ext>
              </a:extLst>
            </p:cNvPr>
            <p:cNvSpPr/>
            <p:nvPr/>
          </p:nvSpPr>
          <p:spPr>
            <a:xfrm rot="19721649">
              <a:off x="3268271" y="3184010"/>
              <a:ext cx="1083950" cy="338554"/>
            </a:xfrm>
            <a:prstGeom prst="rect">
              <a:avLst/>
            </a:prstGeom>
            <a:noFill/>
          </p:spPr>
          <p:txBody>
            <a:bodyPr wrap="none" lIns="91440" tIns="45720" rIns="91440" bIns="45720">
              <a:prstTxWarp prst="textArchDown">
                <a:avLst/>
              </a:prstTxWarp>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Feedback</a:t>
              </a:r>
            </a:p>
          </p:txBody>
        </p:sp>
      </p:grpSp>
      <p:sp>
        <p:nvSpPr>
          <p:cNvPr id="10" name="Slide Number Placeholder 4">
            <a:extLst>
              <a:ext uri="{FF2B5EF4-FFF2-40B4-BE49-F238E27FC236}">
                <a16:creationId xmlns:a16="http://schemas.microsoft.com/office/drawing/2014/main" id="{0A9AD439-A608-529A-452B-0C51FABA973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en" smtClean="0">
                <a:latin typeface="+mn-lt"/>
              </a:rPr>
              <a:t>28</a:t>
            </a:fld>
            <a:endParaRPr lang="en" dirty="0">
              <a:latin typeface="+mn-lt"/>
            </a:endParaRPr>
          </a:p>
        </p:txBody>
      </p:sp>
      <p:pic>
        <p:nvPicPr>
          <p:cNvPr id="9" name="Graphic 8" descr="Fence with solid fill">
            <a:extLst>
              <a:ext uri="{FF2B5EF4-FFF2-40B4-BE49-F238E27FC236}">
                <a16:creationId xmlns:a16="http://schemas.microsoft.com/office/drawing/2014/main" id="{19FED2DB-5770-6D76-614F-676088E9C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1678" y="2465107"/>
            <a:ext cx="397765" cy="397765"/>
          </a:xfrm>
          <a:prstGeom prst="rect">
            <a:avLst/>
          </a:prstGeom>
        </p:spPr>
      </p:pic>
      <p:pic>
        <p:nvPicPr>
          <p:cNvPr id="18" name="Graphic 17" descr="Fence with solid fill">
            <a:extLst>
              <a:ext uri="{FF2B5EF4-FFF2-40B4-BE49-F238E27FC236}">
                <a16:creationId xmlns:a16="http://schemas.microsoft.com/office/drawing/2014/main" id="{B10CDB46-5406-21D5-2C0D-6EE9FFB335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4403" y="3875889"/>
            <a:ext cx="397765" cy="397765"/>
          </a:xfrm>
          <a:prstGeom prst="rect">
            <a:avLst/>
          </a:prstGeom>
        </p:spPr>
      </p:pic>
      <p:pic>
        <p:nvPicPr>
          <p:cNvPr id="25" name="Graphic 24" descr="Fence with solid fill">
            <a:extLst>
              <a:ext uri="{FF2B5EF4-FFF2-40B4-BE49-F238E27FC236}">
                <a16:creationId xmlns:a16="http://schemas.microsoft.com/office/drawing/2014/main" id="{F7E27892-4ABD-982C-A0CE-670CCB9584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0418" y="2429144"/>
            <a:ext cx="397765" cy="397765"/>
          </a:xfrm>
          <a:prstGeom prst="rect">
            <a:avLst/>
          </a:prstGeom>
        </p:spPr>
      </p:pic>
      <p:pic>
        <p:nvPicPr>
          <p:cNvPr id="27" name="Graphic 26" descr="Fence with solid fill">
            <a:extLst>
              <a:ext uri="{FF2B5EF4-FFF2-40B4-BE49-F238E27FC236}">
                <a16:creationId xmlns:a16="http://schemas.microsoft.com/office/drawing/2014/main" id="{7024BB24-07BB-A0BE-4543-D35562629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2167" y="2423352"/>
            <a:ext cx="397765" cy="397765"/>
          </a:xfrm>
          <a:prstGeom prst="rect">
            <a:avLst/>
          </a:prstGeom>
        </p:spPr>
      </p:pic>
      <p:pic>
        <p:nvPicPr>
          <p:cNvPr id="29" name="Graphic 28" descr="Fence with solid fill">
            <a:extLst>
              <a:ext uri="{FF2B5EF4-FFF2-40B4-BE49-F238E27FC236}">
                <a16:creationId xmlns:a16="http://schemas.microsoft.com/office/drawing/2014/main" id="{89639B94-BDA1-91E5-18C0-6F7679F27F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726" y="4618174"/>
            <a:ext cx="397765" cy="397765"/>
          </a:xfrm>
          <a:prstGeom prst="rect">
            <a:avLst/>
          </a:prstGeom>
        </p:spPr>
      </p:pic>
      <p:sp>
        <p:nvSpPr>
          <p:cNvPr id="31" name="TextBox 30">
            <a:extLst>
              <a:ext uri="{FF2B5EF4-FFF2-40B4-BE49-F238E27FC236}">
                <a16:creationId xmlns:a16="http://schemas.microsoft.com/office/drawing/2014/main" id="{FFA1A6CB-0C0C-EE4C-E13B-7DC8FAD5A30D}"/>
              </a:ext>
            </a:extLst>
          </p:cNvPr>
          <p:cNvSpPr txBox="1"/>
          <p:nvPr/>
        </p:nvSpPr>
        <p:spPr>
          <a:xfrm>
            <a:off x="493527" y="4578825"/>
            <a:ext cx="2121758" cy="4841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Quality gates guard against moving security defects forward</a:t>
            </a:r>
          </a:p>
        </p:txBody>
      </p:sp>
      <p:sp>
        <p:nvSpPr>
          <p:cNvPr id="33" name="TextBox 32">
            <a:extLst>
              <a:ext uri="{FF2B5EF4-FFF2-40B4-BE49-F238E27FC236}">
                <a16:creationId xmlns:a16="http://schemas.microsoft.com/office/drawing/2014/main" id="{EF184171-A2CA-B751-EA05-D0A8EDDBFF4C}"/>
              </a:ext>
            </a:extLst>
          </p:cNvPr>
          <p:cNvSpPr txBox="1"/>
          <p:nvPr/>
        </p:nvSpPr>
        <p:spPr>
          <a:xfrm>
            <a:off x="6518619" y="1113574"/>
            <a:ext cx="2580536" cy="96436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Information gathered from early phases feed into later phases</a:t>
            </a:r>
          </a:p>
          <a:p>
            <a:pPr marL="243000" lvl="1" indent="-162000" defTabSz="685800">
              <a:spcAft>
                <a:spcPts val="450"/>
              </a:spcAft>
              <a:buClrTx/>
              <a:buSzPct val="100000"/>
              <a:buFont typeface="Trebuchet MS" panose="020B0603020202020204" pitchFamily="34" charset="0"/>
              <a:buChar char="•"/>
              <a:defRPr/>
            </a:pPr>
            <a:r>
              <a:rPr lang="en-US" sz="1050" kern="1200" dirty="0">
                <a:solidFill>
                  <a:srgbClr val="575757"/>
                </a:solidFill>
                <a:latin typeface="+mj-lt"/>
              </a:rPr>
              <a:t>In true DevOps fashion, lessons learned feed continuous improvement</a:t>
            </a:r>
          </a:p>
        </p:txBody>
      </p:sp>
    </p:spTree>
    <p:extLst>
      <p:ext uri="{BB962C8B-B14F-4D97-AF65-F5344CB8AC3E}">
        <p14:creationId xmlns:p14="http://schemas.microsoft.com/office/powerpoint/2010/main" val="1056363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66E6D91-AD37-4B48-B0F5-DBC4E37D3D8D}"/>
              </a:ext>
            </a:extLst>
          </p:cNvPr>
          <p:cNvSpPr>
            <a:spLocks noGrp="1"/>
          </p:cNvSpPr>
          <p:nvPr>
            <p:ph type="title"/>
          </p:nvPr>
        </p:nvSpPr>
        <p:spPr/>
        <p:txBody>
          <a:bodyPr/>
          <a:lstStyle/>
          <a:p>
            <a:r>
              <a:rPr lang="en-US" dirty="0"/>
              <a:t>Continuous Deployment</a:t>
            </a:r>
          </a:p>
        </p:txBody>
      </p:sp>
      <p:pic>
        <p:nvPicPr>
          <p:cNvPr id="6" name="Picture Placeholder 5" descr="Different sizes of cardboard boxes at production">
            <a:extLst>
              <a:ext uri="{FF2B5EF4-FFF2-40B4-BE49-F238E27FC236}">
                <a16:creationId xmlns:a16="http://schemas.microsoft.com/office/drawing/2014/main" id="{E4F30A90-FB62-4FB4-9000-AFEFE13A22C5}"/>
              </a:ext>
            </a:extLst>
          </p:cNvPr>
          <p:cNvPicPr>
            <a:picLocks noGrp="1" noChangeAspect="1"/>
          </p:cNvPicPr>
          <p:nvPr>
            <p:ph type="pic" sz="quarter" idx="4294967295"/>
          </p:nvPr>
        </p:nvPicPr>
        <p:blipFill rotWithShape="1">
          <a:blip r:embed="rId2"/>
          <a:srcRect l="31138" r="26308" b="-1"/>
          <a:stretch/>
        </p:blipFill>
        <p:spPr>
          <a:xfrm>
            <a:off x="5865813" y="0"/>
            <a:ext cx="3278187" cy="5143500"/>
          </a:xfrm>
          <a:noFill/>
        </p:spPr>
      </p:pic>
    </p:spTree>
    <p:extLst>
      <p:ext uri="{BB962C8B-B14F-4D97-AF65-F5344CB8AC3E}">
        <p14:creationId xmlns:p14="http://schemas.microsoft.com/office/powerpoint/2010/main" val="274094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891814"/>
          </a:xfrm>
        </p:spPr>
        <p:txBody>
          <a:bodyPr spcFirstLastPara="1" wrap="square" lIns="68569" tIns="34275" rIns="68569" bIns="34275" anchor="b" anchorCtr="0">
            <a:normAutofit/>
          </a:bodyPr>
          <a:lstStyle/>
          <a:p>
            <a:pPr>
              <a:lnSpc>
                <a:spcPct val="90000"/>
              </a:lnSpc>
              <a:buSzPts val="3200"/>
            </a:pPr>
            <a:r>
              <a:rPr lang="en-US" sz="3600" dirty="0">
                <a:solidFill>
                  <a:schemeClr val="bg1"/>
                </a:solidFill>
              </a:rPr>
              <a:t>DevOps</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a:t>
            </a:fld>
            <a:endParaRPr lang="en-US"/>
          </a:p>
        </p:txBody>
      </p:sp>
    </p:spTree>
    <p:extLst>
      <p:ext uri="{BB962C8B-B14F-4D97-AF65-F5344CB8AC3E}">
        <p14:creationId xmlns:p14="http://schemas.microsoft.com/office/powerpoint/2010/main" val="4111531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3DA60D-B26B-1B2D-704C-A0138A24D1B0}"/>
              </a:ext>
            </a:extLst>
          </p:cNvPr>
          <p:cNvPicPr>
            <a:picLocks/>
          </p:cNvPicPr>
          <p:nvPr/>
        </p:nvPicPr>
        <p:blipFill>
          <a:blip r:embed="rId3"/>
          <a:stretch>
            <a:fillRect/>
          </a:stretch>
        </p:blipFill>
        <p:spPr>
          <a:xfrm>
            <a:off x="4631764" y="292608"/>
            <a:ext cx="3849624" cy="1325880"/>
          </a:xfrm>
          <a:prstGeom prst="rect">
            <a:avLst/>
          </a:prstGeom>
        </p:spPr>
      </p:pic>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4"/>
            <a:ext cx="7739393" cy="125931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Does not necessarily mean continuously deployed, but rather continuously </a:t>
            </a:r>
            <a:r>
              <a:rPr lang="en-US" sz="1350" i="1" kern="1200" dirty="0">
                <a:solidFill>
                  <a:srgbClr val="575757"/>
                </a:solidFill>
                <a:latin typeface="Trebuchet MS" panose="020B0603020202020204" pitchFamily="34" charset="0"/>
              </a:rPr>
              <a:t>ready</a:t>
            </a:r>
            <a:r>
              <a:rPr lang="en-US" sz="1350" kern="1200" dirty="0">
                <a:solidFill>
                  <a:srgbClr val="575757"/>
                </a:solidFill>
                <a:latin typeface="Trebuchet MS" panose="020B0603020202020204" pitchFamily="34" charset="0"/>
              </a:rPr>
              <a:t> to deploy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Through a release pipeline, seeks to push latest version of the software through the environments at the frequency required by the business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Intended to help get innovation “quickly” into the hands of users &amp; customers for serving needs &amp; gathering feedback</a:t>
            </a:r>
          </a:p>
        </p:txBody>
      </p:sp>
      <p:sp>
        <p:nvSpPr>
          <p:cNvPr id="6" name="Rectangle 5">
            <a:extLst>
              <a:ext uri="{FF2B5EF4-FFF2-40B4-BE49-F238E27FC236}">
                <a16:creationId xmlns:a16="http://schemas.microsoft.com/office/drawing/2014/main" id="{1FBE3AC4-4FC2-4F29-9ED1-41B7991DD0B1}"/>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1422204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Version management: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Often l</a:t>
            </a:r>
            <a:r>
              <a:rPr lang="en-US" sz="1350" kern="1200" dirty="0" err="1">
                <a:solidFill>
                  <a:srgbClr val="575757"/>
                </a:solidFill>
                <a:latin typeface="Trebuchet MS" panose="020B0603020202020204" pitchFamily="34" charset="0"/>
              </a:rPr>
              <a:t>everages</a:t>
            </a:r>
            <a:r>
              <a:rPr lang="en-US" sz="1350" kern="1200" dirty="0">
                <a:solidFill>
                  <a:srgbClr val="575757"/>
                </a:solidFill>
                <a:latin typeface="Trebuchet MS" panose="020B0603020202020204" pitchFamily="34" charset="0"/>
              </a:rPr>
              <a:t> semantic versioning (</a:t>
            </a:r>
            <a:r>
              <a:rPr lang="en-US" sz="1350" kern="1200" dirty="0" err="1">
                <a:solidFill>
                  <a:srgbClr val="575757"/>
                </a:solidFill>
                <a:latin typeface="Trebuchet MS" panose="020B0603020202020204" pitchFamily="34" charset="0"/>
              </a:rPr>
              <a:t>major.minor.patch</a:t>
            </a:r>
            <a:r>
              <a:rPr lang="en-US" sz="1350" kern="1200" dirty="0">
                <a:solidFill>
                  <a:srgbClr val="575757"/>
                </a:solidFill>
                <a:latin typeface="Trebuchet MS" panose="020B0603020202020204" pitchFamily="34" charset="0"/>
              </a:rPr>
              <a:t>)</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Often leverages explicit versioning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Seeks to keep a clear distinction &amp; separation between each version of the software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Goal is version traceability &amp; visibility when upgrade is possible, or rollback is required</a:t>
            </a:r>
          </a:p>
        </p:txBody>
      </p:sp>
      <p:pic>
        <p:nvPicPr>
          <p:cNvPr id="7" name="Picture 6">
            <a:extLst>
              <a:ext uri="{FF2B5EF4-FFF2-40B4-BE49-F238E27FC236}">
                <a16:creationId xmlns:a16="http://schemas.microsoft.com/office/drawing/2014/main" id="{E2CE3966-8C3A-0AF4-8673-1796722AFD99}"/>
              </a:ext>
            </a:extLst>
          </p:cNvPr>
          <p:cNvPicPr>
            <a:picLocks/>
          </p:cNvPicPr>
          <p:nvPr/>
        </p:nvPicPr>
        <p:blipFill>
          <a:blip r:embed="rId3"/>
          <a:stretch>
            <a:fillRect/>
          </a:stretch>
        </p:blipFill>
        <p:spPr>
          <a:xfrm>
            <a:off x="4631764" y="292608"/>
            <a:ext cx="3849624" cy="1325880"/>
          </a:xfrm>
          <a:prstGeom prst="rect">
            <a:avLst/>
          </a:prstGeom>
        </p:spPr>
      </p:pic>
      <p:sp>
        <p:nvSpPr>
          <p:cNvPr id="8" name="Rectangle 7">
            <a:extLst>
              <a:ext uri="{FF2B5EF4-FFF2-40B4-BE49-F238E27FC236}">
                <a16:creationId xmlns:a16="http://schemas.microsoft.com/office/drawing/2014/main" id="{50B37A3E-AE2C-204C-A544-3F1CC7FDFD66}"/>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4185298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Blue/Green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Maintains two (or more) identical hosting environments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Production traffic is managed through routing – switch routing from old to new, &amp; verify</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If issues uncovered, routing can be switched back to previous version for quick rollback</a:t>
            </a:r>
          </a:p>
        </p:txBody>
      </p:sp>
      <p:pic>
        <p:nvPicPr>
          <p:cNvPr id="7" name="Picture 6">
            <a:extLst>
              <a:ext uri="{FF2B5EF4-FFF2-40B4-BE49-F238E27FC236}">
                <a16:creationId xmlns:a16="http://schemas.microsoft.com/office/drawing/2014/main" id="{C6435BE3-8D0E-D080-FBB7-528B37EDDF6D}"/>
              </a:ext>
            </a:extLst>
          </p:cNvPr>
          <p:cNvPicPr>
            <a:picLocks/>
          </p:cNvPicPr>
          <p:nvPr/>
        </p:nvPicPr>
        <p:blipFill>
          <a:blip r:embed="rId3"/>
          <a:stretch>
            <a:fillRect/>
          </a:stretch>
        </p:blipFill>
        <p:spPr>
          <a:xfrm>
            <a:off x="4631764" y="292608"/>
            <a:ext cx="3849624" cy="1325880"/>
          </a:xfrm>
          <a:prstGeom prst="rect">
            <a:avLst/>
          </a:prstGeom>
        </p:spPr>
      </p:pic>
      <p:sp>
        <p:nvSpPr>
          <p:cNvPr id="8" name="Rectangle 7">
            <a:extLst>
              <a:ext uri="{FF2B5EF4-FFF2-40B4-BE49-F238E27FC236}">
                <a16:creationId xmlns:a16="http://schemas.microsoft.com/office/drawing/2014/main" id="{EACA51A0-8BCD-FC1E-43F1-4E4C28D27F96}"/>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568836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CF81B9-91E5-411B-9B4A-69A4437460C1}"/>
              </a:ext>
            </a:extLst>
          </p:cNvPr>
          <p:cNvSpPr>
            <a:spLocks noGrp="1"/>
          </p:cNvSpPr>
          <p:nvPr>
            <p:ph type="title"/>
          </p:nvPr>
        </p:nvSpPr>
        <p:spPr/>
        <p:txBody>
          <a:bodyPr/>
          <a:lstStyle/>
          <a:p>
            <a:r>
              <a:rPr lang="en-US" dirty="0"/>
              <a:t>Continuous Deployment</a:t>
            </a:r>
          </a:p>
        </p:txBody>
      </p:sp>
      <p:sp>
        <p:nvSpPr>
          <p:cNvPr id="19" name="TextBox 18">
            <a:extLst>
              <a:ext uri="{FF2B5EF4-FFF2-40B4-BE49-F238E27FC236}">
                <a16:creationId xmlns:a16="http://schemas.microsoft.com/office/drawing/2014/main" id="{25DEF1F6-50D5-4A63-8D6F-87A02C70BE20}"/>
              </a:ext>
            </a:extLst>
          </p:cNvPr>
          <p:cNvSpPr txBox="1"/>
          <p:nvPr/>
        </p:nvSpPr>
        <p:spPr>
          <a:xfrm>
            <a:off x="802477" y="2259655"/>
            <a:ext cx="7739393" cy="159530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81000" lvl="1">
              <a:spcAft>
                <a:spcPts val="450"/>
              </a:spcAft>
              <a:buClrTx/>
              <a:buSzPct val="100000"/>
              <a:defRPr/>
            </a:pPr>
            <a:r>
              <a:rPr lang="en-US" sz="1350" kern="1200" dirty="0">
                <a:solidFill>
                  <a:srgbClr val="575757"/>
                </a:solidFill>
                <a:latin typeface="Trebuchet MS" panose="020B0603020202020204" pitchFamily="34" charset="0"/>
              </a:rPr>
              <a:t>Canary testing:</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Provides the opportunity to run multiple versions of the software in parallel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Small portion of traffic can be routed to new version to ease in adoption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Allows verification of new version in lower risk manner (like a canary in a coal mine)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As confidence in new version builds, more and more traffic can be transitioned over until new version is used exclusively</a:t>
            </a:r>
          </a:p>
        </p:txBody>
      </p:sp>
      <p:pic>
        <p:nvPicPr>
          <p:cNvPr id="7" name="Picture 6">
            <a:extLst>
              <a:ext uri="{FF2B5EF4-FFF2-40B4-BE49-F238E27FC236}">
                <a16:creationId xmlns:a16="http://schemas.microsoft.com/office/drawing/2014/main" id="{AD15F71A-EF91-C087-6E83-F541F37BF269}"/>
              </a:ext>
            </a:extLst>
          </p:cNvPr>
          <p:cNvPicPr>
            <a:picLocks/>
          </p:cNvPicPr>
          <p:nvPr/>
        </p:nvPicPr>
        <p:blipFill>
          <a:blip r:embed="rId3"/>
          <a:stretch>
            <a:fillRect/>
          </a:stretch>
        </p:blipFill>
        <p:spPr>
          <a:xfrm>
            <a:off x="4631764" y="292608"/>
            <a:ext cx="3849624" cy="1325880"/>
          </a:xfrm>
          <a:prstGeom prst="rect">
            <a:avLst/>
          </a:prstGeom>
        </p:spPr>
      </p:pic>
      <p:sp>
        <p:nvSpPr>
          <p:cNvPr id="8" name="Rectangle 7">
            <a:extLst>
              <a:ext uri="{FF2B5EF4-FFF2-40B4-BE49-F238E27FC236}">
                <a16:creationId xmlns:a16="http://schemas.microsoft.com/office/drawing/2014/main" id="{4B0F3F5A-0DD6-A70E-4B34-FEC5448BD294}"/>
              </a:ext>
            </a:extLst>
          </p:cNvPr>
          <p:cNvSpPr/>
          <p:nvPr/>
        </p:nvSpPr>
        <p:spPr>
          <a:xfrm>
            <a:off x="6734161" y="238874"/>
            <a:ext cx="976045" cy="1078787"/>
          </a:xfrm>
          <a:prstGeom prst="rect">
            <a:avLst/>
          </a:prstGeom>
          <a:noFill/>
          <a:ln w="28575" cap="rnd" cmpd="sng" algn="ctr">
            <a:solidFill>
              <a:schemeClr val="bg2">
                <a:lumMod val="1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dirty="0">
              <a:solidFill>
                <a:srgbClr val="FFFFFF"/>
              </a:solidFill>
            </a:endParaRPr>
          </a:p>
        </p:txBody>
      </p:sp>
    </p:spTree>
    <p:extLst>
      <p:ext uri="{BB962C8B-B14F-4D97-AF65-F5344CB8AC3E}">
        <p14:creationId xmlns:p14="http://schemas.microsoft.com/office/powerpoint/2010/main" val="2170374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24421"/>
          </a:xfrm>
        </p:spPr>
        <p:txBody>
          <a:bodyPr spcFirstLastPara="1" wrap="square" lIns="68569" tIns="34275" rIns="68569" bIns="34275" anchor="b" anchorCtr="0">
            <a:normAutofit fontScale="90000"/>
          </a:bodyPr>
          <a:lstStyle/>
          <a:p>
            <a:pPr>
              <a:lnSpc>
                <a:spcPct val="90000"/>
              </a:lnSpc>
              <a:buSzPts val="3200"/>
            </a:pPr>
            <a:r>
              <a:rPr lang="en-US" sz="3600" dirty="0" err="1">
                <a:solidFill>
                  <a:schemeClr val="bg1"/>
                </a:solidFill>
              </a:rPr>
              <a:t>IaC</a:t>
            </a:r>
            <a:r>
              <a:rPr lang="en-US" sz="3600" dirty="0">
                <a:solidFill>
                  <a:schemeClr val="bg1"/>
                </a:solidFill>
              </a:rPr>
              <a:t> with ARM Templates</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34</a:t>
            </a:fld>
            <a:endParaRPr lang="en-US"/>
          </a:p>
        </p:txBody>
      </p:sp>
    </p:spTree>
    <p:extLst>
      <p:ext uri="{BB962C8B-B14F-4D97-AF65-F5344CB8AC3E}">
        <p14:creationId xmlns:p14="http://schemas.microsoft.com/office/powerpoint/2010/main" val="3596603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err="1"/>
              <a:t>IaC</a:t>
            </a:r>
            <a:r>
              <a:rPr lang="en-US" dirty="0"/>
              <a:t> – What is it?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err="1">
                <a:solidFill>
                  <a:schemeClr val="tx1">
                    <a:lumMod val="50000"/>
                  </a:schemeClr>
                </a:solidFill>
                <a:latin typeface="+mj-lt"/>
              </a:rPr>
              <a:t>IaC</a:t>
            </a:r>
            <a:r>
              <a:rPr lang="en-US" dirty="0">
                <a:solidFill>
                  <a:schemeClr val="tx1">
                    <a:lumMod val="50000"/>
                  </a:schemeClr>
                </a:solidFill>
                <a:latin typeface="+mj-lt"/>
              </a:rPr>
              <a:t> stands for Infrastructure-as-Code</a:t>
            </a:r>
          </a:p>
          <a:p>
            <a:pPr marL="514350" indent="-285750">
              <a:buFont typeface="Arial" panose="020B0604020202020204" pitchFamily="34" charset="0"/>
              <a:buChar char="•"/>
            </a:pPr>
            <a:r>
              <a:rPr lang="en-US" b="0" i="0" dirty="0">
                <a:solidFill>
                  <a:schemeClr val="tx1">
                    <a:lumMod val="50000"/>
                  </a:schemeClr>
                </a:solidFill>
                <a:effectLst/>
                <a:latin typeface="+mj-lt"/>
              </a:rPr>
              <a:t>Strategy in modern DevOps used to quickly create consistent instances of the infrastructure required to run your systems and applications</a:t>
            </a:r>
          </a:p>
          <a:p>
            <a:pPr marL="514350" indent="-285750">
              <a:buFont typeface="Arial" panose="020B0604020202020204" pitchFamily="34" charset="0"/>
              <a:buChar char="•"/>
            </a:pPr>
            <a:r>
              <a:rPr lang="en-US" b="0" i="0" dirty="0">
                <a:solidFill>
                  <a:schemeClr val="tx1">
                    <a:lumMod val="50000"/>
                  </a:schemeClr>
                </a:solidFill>
                <a:effectLst/>
                <a:latin typeface="+mj-lt"/>
              </a:rPr>
              <a:t>Helps us codify </a:t>
            </a:r>
            <a:r>
              <a:rPr lang="en-US" dirty="0">
                <a:solidFill>
                  <a:schemeClr val="tx1">
                    <a:lumMod val="50000"/>
                  </a:schemeClr>
                </a:solidFill>
                <a:latin typeface="+mj-lt"/>
              </a:rPr>
              <a:t>infrastructure definitions (just like application code)</a:t>
            </a:r>
          </a:p>
          <a:p>
            <a:pPr marL="514350" indent="-285750">
              <a:buFont typeface="Arial" panose="020B0604020202020204" pitchFamily="34" charset="0"/>
              <a:buChar char="•"/>
            </a:pPr>
            <a:r>
              <a:rPr lang="en-US" b="0" i="0" dirty="0">
                <a:solidFill>
                  <a:schemeClr val="tx1">
                    <a:lumMod val="50000"/>
                  </a:schemeClr>
                </a:solidFill>
                <a:effectLst/>
                <a:latin typeface="+mj-lt"/>
              </a:rPr>
              <a:t>What kind of possibilities does this open up for us?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250218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err="1"/>
              <a:t>IaC</a:t>
            </a:r>
            <a:r>
              <a:rPr lang="en-US" dirty="0"/>
              <a:t> – Benefits</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Infrastructure definitions can be unit tested</a:t>
            </a:r>
          </a:p>
          <a:p>
            <a:pPr marL="514350" indent="-285750">
              <a:buFont typeface="Arial" panose="020B0604020202020204" pitchFamily="34" charset="0"/>
              <a:buChar char="•"/>
            </a:pPr>
            <a:r>
              <a:rPr lang="en-US" dirty="0">
                <a:solidFill>
                  <a:schemeClr val="tx1">
                    <a:lumMod val="50000"/>
                  </a:schemeClr>
                </a:solidFill>
                <a:latin typeface="+mj-lt"/>
              </a:rPr>
              <a:t>Infrastructure definitions can be source controlled</a:t>
            </a:r>
          </a:p>
          <a:p>
            <a:pPr marL="514350" indent="-285750">
              <a:buFont typeface="Arial" panose="020B0604020202020204" pitchFamily="34" charset="0"/>
              <a:buChar char="•"/>
            </a:pPr>
            <a:r>
              <a:rPr lang="en-US" dirty="0">
                <a:solidFill>
                  <a:schemeClr val="tx1">
                    <a:lumMod val="50000"/>
                  </a:schemeClr>
                </a:solidFill>
                <a:latin typeface="+mj-lt"/>
              </a:rPr>
              <a:t>Infrastructure definitions can be versioned</a:t>
            </a:r>
          </a:p>
          <a:p>
            <a:pPr marL="514350" indent="-285750">
              <a:buFont typeface="Arial" panose="020B0604020202020204" pitchFamily="34" charset="0"/>
              <a:buChar char="•"/>
            </a:pPr>
            <a:r>
              <a:rPr lang="en-US" dirty="0">
                <a:solidFill>
                  <a:schemeClr val="tx1">
                    <a:lumMod val="50000"/>
                  </a:schemeClr>
                </a:solidFill>
                <a:latin typeface="+mj-lt"/>
              </a:rPr>
              <a:t>Infrastructure can be created and recreated consistently across all environments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544417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Azure Resource Manager (ARM) Templates</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428916"/>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Microsoft’s JSON-based </a:t>
            </a:r>
            <a:r>
              <a:rPr lang="en-US" dirty="0" err="1">
                <a:solidFill>
                  <a:schemeClr val="tx1">
                    <a:lumMod val="50000"/>
                  </a:schemeClr>
                </a:solidFill>
                <a:latin typeface="+mj-lt"/>
              </a:rPr>
              <a:t>IaC</a:t>
            </a:r>
            <a:r>
              <a:rPr lang="en-US" dirty="0">
                <a:solidFill>
                  <a:schemeClr val="tx1">
                    <a:lumMod val="50000"/>
                  </a:schemeClr>
                </a:solidFill>
                <a:latin typeface="+mj-lt"/>
              </a:rPr>
              <a:t> solution</a:t>
            </a:r>
          </a:p>
          <a:p>
            <a:pPr marL="514350" indent="-285750">
              <a:buFont typeface="Arial" panose="020B0604020202020204" pitchFamily="34" charset="0"/>
              <a:buChar char="•"/>
            </a:pPr>
            <a:r>
              <a:rPr lang="en-US" dirty="0">
                <a:solidFill>
                  <a:schemeClr val="tx1">
                    <a:lumMod val="50000"/>
                  </a:schemeClr>
                </a:solidFill>
                <a:latin typeface="+mj-lt"/>
              </a:rPr>
              <a:t>Supports definition of Cloud resources for Azure in code that adheres to a predefined schema</a:t>
            </a: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endParaRPr lang="en-US" dirty="0">
              <a:solidFill>
                <a:schemeClr val="tx1">
                  <a:lumMod val="50000"/>
                </a:schemeClr>
              </a:solidFill>
              <a:latin typeface="+mj-lt"/>
            </a:endParaRPr>
          </a:p>
          <a:p>
            <a:pPr marL="514350" indent="-285750">
              <a:buFont typeface="Arial" panose="020B0604020202020204" pitchFamily="34" charset="0"/>
              <a:buChar char="•"/>
            </a:pPr>
            <a:r>
              <a:rPr lang="en-US" dirty="0">
                <a:solidFill>
                  <a:schemeClr val="tx1">
                    <a:lumMod val="50000"/>
                  </a:schemeClr>
                </a:solidFill>
                <a:latin typeface="+mj-lt"/>
              </a:rPr>
              <a:t>Going to briefly look at details for just a few of the available elements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37</a:t>
            </a:fld>
            <a:endParaRPr lang="en-US"/>
          </a:p>
        </p:txBody>
      </p:sp>
      <p:pic>
        <p:nvPicPr>
          <p:cNvPr id="6" name="Picture 5">
            <a:extLst>
              <a:ext uri="{FF2B5EF4-FFF2-40B4-BE49-F238E27FC236}">
                <a16:creationId xmlns:a16="http://schemas.microsoft.com/office/drawing/2014/main" id="{0A1A5B21-39D8-B692-7595-87C0BED7AC9A}"/>
              </a:ext>
            </a:extLst>
          </p:cNvPr>
          <p:cNvPicPr>
            <a:picLocks noChangeAspect="1"/>
          </p:cNvPicPr>
          <p:nvPr/>
        </p:nvPicPr>
        <p:blipFill>
          <a:blip r:embed="rId2"/>
          <a:stretch>
            <a:fillRect/>
          </a:stretch>
        </p:blipFill>
        <p:spPr>
          <a:xfrm>
            <a:off x="1012398" y="2242150"/>
            <a:ext cx="6827703" cy="1774678"/>
          </a:xfrm>
          <a:prstGeom prst="rect">
            <a:avLst/>
          </a:prstGeom>
        </p:spPr>
      </p:pic>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spTree>
    <p:extLst>
      <p:ext uri="{BB962C8B-B14F-4D97-AF65-F5344CB8AC3E}">
        <p14:creationId xmlns:p14="http://schemas.microsoft.com/office/powerpoint/2010/main" val="2544421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$schema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Location of schema file that defines target version of template language</a:t>
            </a:r>
          </a:p>
          <a:p>
            <a:pPr marL="514350" indent="-285750">
              <a:buFont typeface="Arial" panose="020B0604020202020204" pitchFamily="34" charset="0"/>
              <a:buChar char="•"/>
            </a:pPr>
            <a:r>
              <a:rPr lang="en-US" dirty="0">
                <a:solidFill>
                  <a:schemeClr val="tx1">
                    <a:lumMod val="50000"/>
                  </a:schemeClr>
                </a:solidFill>
                <a:latin typeface="+mj-lt"/>
              </a:rPr>
              <a:t>Used to enforce rules around properties, hierarchy, and values applied to each</a:t>
            </a:r>
          </a:p>
          <a:p>
            <a:pPr marL="514350" indent="-285750">
              <a:buFont typeface="Arial" panose="020B0604020202020204" pitchFamily="34" charset="0"/>
              <a:buChar char="•"/>
            </a:pPr>
            <a:r>
              <a:rPr lang="en-US" dirty="0">
                <a:solidFill>
                  <a:schemeClr val="tx1">
                    <a:lumMod val="50000"/>
                  </a:schemeClr>
                </a:solidFill>
                <a:latin typeface="+mj-lt"/>
              </a:rPr>
              <a:t>Can be used to automate validation of a given ARM template instance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2"/>
              </a:rPr>
              <a:t>https://learn.microsoft.com/en-us/azure/azure-resource-manager/templates/syntax</a:t>
            </a:r>
            <a:endParaRPr lang="en-US" sz="1100" dirty="0"/>
          </a:p>
        </p:txBody>
      </p:sp>
    </p:spTree>
    <p:extLst>
      <p:ext uri="{BB962C8B-B14F-4D97-AF65-F5344CB8AC3E}">
        <p14:creationId xmlns:p14="http://schemas.microsoft.com/office/powerpoint/2010/main" val="220451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parameters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Optionally allows specification of values that can be inputs at deployment time</a:t>
            </a:r>
          </a:p>
          <a:p>
            <a:pPr marL="514350" indent="-285750">
              <a:buFont typeface="Arial" panose="020B0604020202020204" pitchFamily="34" charset="0"/>
              <a:buChar char="•"/>
            </a:pPr>
            <a:r>
              <a:rPr lang="en-US" dirty="0">
                <a:solidFill>
                  <a:schemeClr val="tx1">
                    <a:lumMod val="50000"/>
                  </a:schemeClr>
                </a:solidFill>
                <a:latin typeface="+mj-lt"/>
              </a:rPr>
              <a:t>Limited to 256 parameters in a given template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2"/>
              </a:rPr>
              <a:t>https://learn.microsoft.com/en-us/azure/azure-resource-manager/templates/syntax</a:t>
            </a:r>
            <a:endParaRPr lang="en-US" sz="1100" dirty="0"/>
          </a:p>
        </p:txBody>
      </p:sp>
      <p:pic>
        <p:nvPicPr>
          <p:cNvPr id="6" name="Picture 5">
            <a:extLst>
              <a:ext uri="{FF2B5EF4-FFF2-40B4-BE49-F238E27FC236}">
                <a16:creationId xmlns:a16="http://schemas.microsoft.com/office/drawing/2014/main" id="{15867EDD-6E61-CC02-3408-77B02641CC50}"/>
              </a:ext>
            </a:extLst>
          </p:cNvPr>
          <p:cNvPicPr>
            <a:picLocks noChangeAspect="1"/>
          </p:cNvPicPr>
          <p:nvPr/>
        </p:nvPicPr>
        <p:blipFill>
          <a:blip r:embed="rId3"/>
          <a:stretch>
            <a:fillRect/>
          </a:stretch>
        </p:blipFill>
        <p:spPr>
          <a:xfrm>
            <a:off x="2313984" y="2058985"/>
            <a:ext cx="4516031" cy="2266050"/>
          </a:xfrm>
          <a:prstGeom prst="rect">
            <a:avLst/>
          </a:prstGeom>
        </p:spPr>
      </p:pic>
    </p:spTree>
    <p:extLst>
      <p:ext uri="{BB962C8B-B14F-4D97-AF65-F5344CB8AC3E}">
        <p14:creationId xmlns:p14="http://schemas.microsoft.com/office/powerpoint/2010/main" val="20081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7BC962-F2DF-4DE0-A3C5-20817C4A9573}"/>
              </a:ext>
            </a:extLst>
          </p:cNvPr>
          <p:cNvSpPr>
            <a:spLocks noGrp="1"/>
          </p:cNvSpPr>
          <p:nvPr>
            <p:ph type="title"/>
          </p:nvPr>
        </p:nvSpPr>
        <p:spPr/>
        <p:txBody>
          <a:bodyPr wrap="square" anchor="ctr">
            <a:normAutofit fontScale="90000"/>
          </a:bodyPr>
          <a:lstStyle/>
          <a:p>
            <a:r>
              <a:rPr lang="en-US" dirty="0"/>
              <a:t>Continuous Integration</a:t>
            </a:r>
          </a:p>
        </p:txBody>
      </p:sp>
      <p:pic>
        <p:nvPicPr>
          <p:cNvPr id="7" name="Picture Placeholder 6" descr="Bird's eye view of a winding river">
            <a:extLst>
              <a:ext uri="{FF2B5EF4-FFF2-40B4-BE49-F238E27FC236}">
                <a16:creationId xmlns:a16="http://schemas.microsoft.com/office/drawing/2014/main" id="{38ECDC97-8A4A-4A35-8922-A4A7846EEF26}"/>
              </a:ext>
            </a:extLst>
          </p:cNvPr>
          <p:cNvPicPr>
            <a:picLocks noGrp="1" noChangeAspect="1"/>
          </p:cNvPicPr>
          <p:nvPr>
            <p:ph type="pic" sz="quarter" idx="4294967295"/>
          </p:nvPr>
        </p:nvPicPr>
        <p:blipFill rotWithShape="1">
          <a:blip r:embed="rId2"/>
          <a:srcRect l="43666" r="13780" b="-1"/>
          <a:stretch/>
        </p:blipFill>
        <p:spPr>
          <a:xfrm>
            <a:off x="5865813" y="0"/>
            <a:ext cx="3278187" cy="5143500"/>
          </a:xfrm>
          <a:noFill/>
        </p:spPr>
      </p:pic>
    </p:spTree>
    <p:extLst>
      <p:ext uri="{BB962C8B-B14F-4D97-AF65-F5344CB8AC3E}">
        <p14:creationId xmlns:p14="http://schemas.microsoft.com/office/powerpoint/2010/main" val="2425169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variables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Optionally allows definition of variables that can be used throughout template – similar to variables used in application code</a:t>
            </a:r>
          </a:p>
          <a:p>
            <a:pPr marL="514350" indent="-285750">
              <a:buFont typeface="Arial" panose="020B0604020202020204" pitchFamily="34" charset="0"/>
              <a:buChar char="•"/>
            </a:pPr>
            <a:r>
              <a:rPr lang="en-US" dirty="0">
                <a:solidFill>
                  <a:schemeClr val="tx1">
                    <a:lumMod val="50000"/>
                  </a:schemeClr>
                </a:solidFill>
                <a:latin typeface="+mj-lt"/>
              </a:rPr>
              <a:t>Can help reduce complex expressions through reusability</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40</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pic>
        <p:nvPicPr>
          <p:cNvPr id="8" name="Picture 7">
            <a:extLst>
              <a:ext uri="{FF2B5EF4-FFF2-40B4-BE49-F238E27FC236}">
                <a16:creationId xmlns:a16="http://schemas.microsoft.com/office/drawing/2014/main" id="{3396E52C-FC32-AC54-4FC5-74D48536A4CC}"/>
              </a:ext>
            </a:extLst>
          </p:cNvPr>
          <p:cNvPicPr>
            <a:picLocks noChangeAspect="1"/>
          </p:cNvPicPr>
          <p:nvPr/>
        </p:nvPicPr>
        <p:blipFill>
          <a:blip r:embed="rId4"/>
          <a:stretch>
            <a:fillRect/>
          </a:stretch>
        </p:blipFill>
        <p:spPr>
          <a:xfrm>
            <a:off x="3485574" y="2110395"/>
            <a:ext cx="2172852" cy="2474322"/>
          </a:xfrm>
          <a:prstGeom prst="rect">
            <a:avLst/>
          </a:prstGeom>
        </p:spPr>
      </p:pic>
    </p:spTree>
    <p:extLst>
      <p:ext uri="{BB962C8B-B14F-4D97-AF65-F5344CB8AC3E}">
        <p14:creationId xmlns:p14="http://schemas.microsoft.com/office/powerpoint/2010/main" val="2804153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functions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Optionally allows definition of user-defined, custom functions</a:t>
            </a:r>
          </a:p>
          <a:p>
            <a:pPr marL="514350" indent="-285750">
              <a:buFont typeface="Arial" panose="020B0604020202020204" pitchFamily="34" charset="0"/>
              <a:buChar char="•"/>
            </a:pPr>
            <a:r>
              <a:rPr lang="en-US" dirty="0">
                <a:solidFill>
                  <a:schemeClr val="tx1">
                    <a:lumMod val="50000"/>
                  </a:schemeClr>
                </a:solidFill>
                <a:latin typeface="+mj-lt"/>
              </a:rPr>
              <a:t>Allows encapsulation of complex expressions/instructions that are callable by name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pic>
        <p:nvPicPr>
          <p:cNvPr id="6" name="Picture 5">
            <a:extLst>
              <a:ext uri="{FF2B5EF4-FFF2-40B4-BE49-F238E27FC236}">
                <a16:creationId xmlns:a16="http://schemas.microsoft.com/office/drawing/2014/main" id="{CA4EABE9-48B6-33EA-97F2-C1834811B3F8}"/>
              </a:ext>
            </a:extLst>
          </p:cNvPr>
          <p:cNvPicPr>
            <a:picLocks noChangeAspect="1"/>
          </p:cNvPicPr>
          <p:nvPr/>
        </p:nvPicPr>
        <p:blipFill>
          <a:blip r:embed="rId4"/>
          <a:stretch>
            <a:fillRect/>
          </a:stretch>
        </p:blipFill>
        <p:spPr>
          <a:xfrm>
            <a:off x="2983181" y="1877758"/>
            <a:ext cx="3177638" cy="2807283"/>
          </a:xfrm>
          <a:prstGeom prst="rect">
            <a:avLst/>
          </a:prstGeom>
        </p:spPr>
      </p:pic>
    </p:spTree>
    <p:extLst>
      <p:ext uri="{BB962C8B-B14F-4D97-AF65-F5344CB8AC3E}">
        <p14:creationId xmlns:p14="http://schemas.microsoft.com/office/powerpoint/2010/main" val="2099394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resources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Required section of template that enables the definition of the actual resources to be deployed</a:t>
            </a:r>
          </a:p>
          <a:p>
            <a:pPr marL="514350" indent="-285750">
              <a:buFont typeface="Arial" panose="020B0604020202020204" pitchFamily="34" charset="0"/>
              <a:buChar char="•"/>
            </a:pPr>
            <a:r>
              <a:rPr lang="en-US" dirty="0">
                <a:solidFill>
                  <a:schemeClr val="tx1">
                    <a:lumMod val="50000"/>
                  </a:schemeClr>
                </a:solidFill>
                <a:latin typeface="+mj-lt"/>
              </a:rPr>
              <a:t>See source URL for additional info</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42</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spTree>
    <p:extLst>
      <p:ext uri="{BB962C8B-B14F-4D97-AF65-F5344CB8AC3E}">
        <p14:creationId xmlns:p14="http://schemas.microsoft.com/office/powerpoint/2010/main" val="1461743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dirty="0"/>
              <a:t>outputs Element</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Defines values returned from a deployment (i.e., outputs from execution of the deployment)</a:t>
            </a:r>
          </a:p>
          <a:p>
            <a:pPr marL="514350" indent="-285750">
              <a:buFont typeface="Arial" panose="020B0604020202020204" pitchFamily="34" charset="0"/>
              <a:buChar char="•"/>
            </a:pPr>
            <a:r>
              <a:rPr lang="en-US" dirty="0">
                <a:solidFill>
                  <a:schemeClr val="tx1">
                    <a:lumMod val="50000"/>
                  </a:schemeClr>
                </a:solidFill>
                <a:latin typeface="+mj-lt"/>
              </a:rPr>
              <a:t>Can be used to return details from deployed resources (e.g., public DNS value)</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43</a:t>
            </a:fld>
            <a:endParaRPr lang="en-US"/>
          </a:p>
        </p:txBody>
      </p:sp>
      <p:sp>
        <p:nvSpPr>
          <p:cNvPr id="7" name="TextBox 6">
            <a:extLst>
              <a:ext uri="{FF2B5EF4-FFF2-40B4-BE49-F238E27FC236}">
                <a16:creationId xmlns:a16="http://schemas.microsoft.com/office/drawing/2014/main" id="{4B86AFC8-F172-D9B2-D54C-4DEA37C50AD0}"/>
              </a:ext>
            </a:extLst>
          </p:cNvPr>
          <p:cNvSpPr txBox="1"/>
          <p:nvPr/>
        </p:nvSpPr>
        <p:spPr>
          <a:xfrm>
            <a:off x="899279" y="4685041"/>
            <a:ext cx="7053942" cy="261610"/>
          </a:xfrm>
          <a:prstGeom prst="rect">
            <a:avLst/>
          </a:prstGeom>
          <a:noFill/>
        </p:spPr>
        <p:txBody>
          <a:bodyPr wrap="square" rtlCol="0">
            <a:spAutoFit/>
          </a:bodyPr>
          <a:lstStyle/>
          <a:p>
            <a:pPr algn="ctr"/>
            <a:r>
              <a:rPr lang="en-US" sz="1100" dirty="0"/>
              <a:t>Source: </a:t>
            </a:r>
            <a:r>
              <a:rPr lang="en-US" sz="1100" dirty="0">
                <a:hlinkClick r:id="rId3"/>
              </a:rPr>
              <a:t>https://learn.microsoft.com/en-us/azure/azure-resource-manager/templates/syntax</a:t>
            </a:r>
            <a:endParaRPr lang="en-US" sz="1100" dirty="0"/>
          </a:p>
        </p:txBody>
      </p:sp>
      <p:pic>
        <p:nvPicPr>
          <p:cNvPr id="6" name="Picture 5">
            <a:extLst>
              <a:ext uri="{FF2B5EF4-FFF2-40B4-BE49-F238E27FC236}">
                <a16:creationId xmlns:a16="http://schemas.microsoft.com/office/drawing/2014/main" id="{EE295C48-86CB-8256-D0AB-64FC76620515}"/>
              </a:ext>
            </a:extLst>
          </p:cNvPr>
          <p:cNvPicPr>
            <a:picLocks noChangeAspect="1"/>
          </p:cNvPicPr>
          <p:nvPr/>
        </p:nvPicPr>
        <p:blipFill>
          <a:blip r:embed="rId4"/>
          <a:stretch>
            <a:fillRect/>
          </a:stretch>
        </p:blipFill>
        <p:spPr>
          <a:xfrm>
            <a:off x="2152214" y="2265661"/>
            <a:ext cx="5176271" cy="2291472"/>
          </a:xfrm>
          <a:prstGeom prst="rect">
            <a:avLst/>
          </a:prstGeom>
        </p:spPr>
      </p:pic>
    </p:spTree>
    <p:extLst>
      <p:ext uri="{BB962C8B-B14F-4D97-AF65-F5344CB8AC3E}">
        <p14:creationId xmlns:p14="http://schemas.microsoft.com/office/powerpoint/2010/main" val="1799936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Resource Manager (ARM) Templates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44</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2348515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Azure Resource Manager (ARM) Templates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45</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a:t>
            </a:r>
          </a:p>
        </p:txBody>
      </p:sp>
    </p:spTree>
    <p:extLst>
      <p:ext uri="{BB962C8B-B14F-4D97-AF65-F5344CB8AC3E}">
        <p14:creationId xmlns:p14="http://schemas.microsoft.com/office/powerpoint/2010/main" val="1128390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05000" y="1916700"/>
            <a:ext cx="8520600" cy="524421"/>
          </a:xfrm>
        </p:spPr>
        <p:txBody>
          <a:bodyPr spcFirstLastPara="1" wrap="square" lIns="68569" tIns="34275" rIns="68569" bIns="34275" anchor="b" anchorCtr="0">
            <a:normAutofit fontScale="90000"/>
          </a:bodyPr>
          <a:lstStyle/>
          <a:p>
            <a:pPr>
              <a:lnSpc>
                <a:spcPct val="90000"/>
              </a:lnSpc>
              <a:buSzPts val="3200"/>
            </a:pPr>
            <a:r>
              <a:rPr lang="en-US" sz="3600" dirty="0">
                <a:solidFill>
                  <a:schemeClr val="bg1"/>
                </a:solidFill>
              </a:rPr>
              <a:t>ADO CI &amp; CD Pipelines</a:t>
            </a:r>
            <a:endParaRPr lang="en-US" dirty="0"/>
          </a:p>
        </p:txBody>
      </p:sp>
      <p:sp>
        <p:nvSpPr>
          <p:cNvPr id="159" name="Google Shape;159;p26" hidden="1"/>
          <p:cNvSpPr txBox="1">
            <a:spLocks noGrp="1"/>
          </p:cNvSpPr>
          <p:nvPr>
            <p:ph type="sldNum" idx="4294967295"/>
          </p:nvPr>
        </p:nvSpPr>
        <p:spPr>
          <a:xfrm>
            <a:off x="8594725" y="4749800"/>
            <a:ext cx="549275" cy="393700"/>
          </a:xfrm>
          <a:prstGeom prst="rect">
            <a:avLst/>
          </a:prstGeom>
          <a:noFill/>
          <a:ln>
            <a:noFill/>
          </a:ln>
        </p:spPr>
        <p:txBody>
          <a:bodyPr spcFirstLastPara="1" wrap="square" lIns="68569" tIns="34275" rIns="68569" bIns="34275" anchor="ctr" anchorCtr="0">
            <a:noAutofit/>
          </a:bodyPr>
          <a:lstStyle/>
          <a:p>
            <a:pPr>
              <a:spcAft>
                <a:spcPts val="600"/>
              </a:spcAft>
            </a:pPr>
            <a:fld id="{00000000-1234-1234-1234-123412341234}" type="slidenum">
              <a:rPr lang="en-US"/>
              <a:pPr>
                <a:spcAft>
                  <a:spcPts val="600"/>
                </a:spcAft>
              </a:pPr>
              <a:t>46</a:t>
            </a:fld>
            <a:endParaRPr lang="en-US"/>
          </a:p>
        </p:txBody>
      </p:sp>
    </p:spTree>
    <p:extLst>
      <p:ext uri="{BB962C8B-B14F-4D97-AF65-F5344CB8AC3E}">
        <p14:creationId xmlns:p14="http://schemas.microsoft.com/office/powerpoint/2010/main" val="3042448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ADO CI &amp; CD Pipelines</a:t>
            </a:r>
            <a:endParaRPr dirty="0">
              <a:latin typeface="Helvetica Neue"/>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47</a:t>
            </a:fld>
            <a:endParaRPr lang="en-US" dirty="0"/>
          </a:p>
        </p:txBody>
      </p:sp>
      <p:sp>
        <p:nvSpPr>
          <p:cNvPr id="5" name="Flowchart: Alternate Process 4">
            <a:extLst>
              <a:ext uri="{FF2B5EF4-FFF2-40B4-BE49-F238E27FC236}">
                <a16:creationId xmlns:a16="http://schemas.microsoft.com/office/drawing/2014/main" id="{AA7CF926-0795-BDFF-A9F3-161FCC174363}"/>
              </a:ext>
            </a:extLst>
          </p:cNvPr>
          <p:cNvSpPr/>
          <p:nvPr/>
        </p:nvSpPr>
        <p:spPr>
          <a:xfrm>
            <a:off x="1956486" y="2176333"/>
            <a:ext cx="5231027" cy="79083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1189203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277"/>
        <p:cNvGrpSpPr/>
        <p:nvPr/>
      </p:nvGrpSpPr>
      <p:grpSpPr>
        <a:xfrm>
          <a:off x="0" y="0"/>
          <a:ext cx="0" cy="0"/>
          <a:chOff x="0" y="0"/>
          <a:chExt cx="0" cy="0"/>
        </a:xfrm>
      </p:grpSpPr>
      <p:pic>
        <p:nvPicPr>
          <p:cNvPr id="278" name="Google Shape;278;p36"/>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279" name="Google Shape;279;p36"/>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6"/>
          <p:cNvGrpSpPr/>
          <p:nvPr/>
        </p:nvGrpSpPr>
        <p:grpSpPr>
          <a:xfrm>
            <a:off x="4491032" y="1168875"/>
            <a:ext cx="4689327" cy="4991730"/>
            <a:chOff x="3458352" y="512656"/>
            <a:chExt cx="5769350" cy="5951747"/>
          </a:xfrm>
        </p:grpSpPr>
        <p:pic>
          <p:nvPicPr>
            <p:cNvPr id="281" name="Google Shape;281;p36"/>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282" name="Google Shape;282;p36"/>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283" name="Google Shape;283;p36"/>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solidFill>
                  <a:schemeClr val="lt1"/>
                </a:solidFill>
              </a:rPr>
              <a:t>Thank you!</a:t>
            </a:r>
            <a:endParaRPr sz="4500" dirty="0">
              <a:solidFill>
                <a:schemeClr val="lt1"/>
              </a:solidFill>
            </a:endParaRPr>
          </a:p>
          <a:p>
            <a:pPr marL="0" lvl="0" indent="0" algn="l" rtl="0">
              <a:lnSpc>
                <a:spcPct val="83000"/>
              </a:lnSpc>
              <a:spcBef>
                <a:spcPts val="0"/>
              </a:spcBef>
              <a:spcAft>
                <a:spcPts val="0"/>
              </a:spcAft>
              <a:buNone/>
            </a:pPr>
            <a:endParaRPr sz="1900" dirty="0">
              <a:solidFill>
                <a:schemeClr val="lt1"/>
              </a:solidFill>
            </a:endParaRPr>
          </a:p>
          <a:p>
            <a:pPr marL="0" lvl="0" indent="0" algn="l" rtl="0">
              <a:lnSpc>
                <a:spcPct val="115000"/>
              </a:lnSpc>
              <a:spcBef>
                <a:spcPts val="0"/>
              </a:spcBef>
              <a:spcAft>
                <a:spcPts val="0"/>
              </a:spcAft>
              <a:buNone/>
            </a:pPr>
            <a:r>
              <a:rPr lang="en" sz="1900" dirty="0">
                <a:solidFill>
                  <a:schemeClr val="lt1"/>
                </a:solidFill>
              </a:rPr>
              <a:t>If you have additional questions, </a:t>
            </a:r>
            <a:br>
              <a:rPr lang="en" sz="1900" dirty="0">
                <a:solidFill>
                  <a:schemeClr val="lt1"/>
                </a:solidFill>
              </a:rPr>
            </a:br>
            <a:r>
              <a:rPr lang="en" sz="1900" dirty="0">
                <a:solidFill>
                  <a:schemeClr val="lt1"/>
                </a:solidFill>
              </a:rPr>
              <a:t>please reach out to me at:</a:t>
            </a:r>
            <a:endParaRPr sz="1900" dirty="0">
              <a:solidFill>
                <a:schemeClr val="lt1"/>
              </a:solidFill>
            </a:endParaRPr>
          </a:p>
          <a:p>
            <a:pPr marL="0" lvl="0" indent="0" algn="l" rtl="0">
              <a:lnSpc>
                <a:spcPct val="115000"/>
              </a:lnSpc>
              <a:spcBef>
                <a:spcPts val="0"/>
              </a:spcBef>
              <a:spcAft>
                <a:spcPts val="0"/>
              </a:spcAft>
              <a:buNone/>
            </a:pPr>
            <a:r>
              <a:rPr lang="en" sz="1900" dirty="0">
                <a:solidFill>
                  <a:schemeClr val="lt1"/>
                </a:solidFill>
              </a:rPr>
              <a:t>(email address)</a:t>
            </a:r>
            <a:endParaRPr sz="1900" dirty="0">
              <a:solidFill>
                <a:schemeClr val="lt1"/>
              </a:solidFill>
            </a:endParaRPr>
          </a:p>
        </p:txBody>
      </p:sp>
      <p:pic>
        <p:nvPicPr>
          <p:cNvPr id="286" name="Google Shape;286;p36"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7" name="Google Shape;287;p36"/>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88" name="Google Shape;288;p36"/>
          <p:cNvPicPr preferRelativeResize="0"/>
          <p:nvPr/>
        </p:nvPicPr>
        <p:blipFill>
          <a:blip r:embed="rId7">
            <a:alphaModFix/>
          </a:blip>
          <a:stretch>
            <a:fillRect/>
          </a:stretch>
        </p:blipFill>
        <p:spPr>
          <a:xfrm>
            <a:off x="6848213" y="4187750"/>
            <a:ext cx="2049536" cy="929699"/>
          </a:xfrm>
          <a:prstGeom prst="rect">
            <a:avLst/>
          </a:prstGeom>
          <a:noFill/>
          <a:ln>
            <a:noFill/>
          </a:ln>
        </p:spPr>
      </p:pic>
      <p:sp>
        <p:nvSpPr>
          <p:cNvPr id="289" name="Google Shape;28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B809E-7533-4294-830A-78F6D9206728}"/>
              </a:ext>
            </a:extLst>
          </p:cNvPr>
          <p:cNvSpPr>
            <a:spLocks noGrp="1"/>
          </p:cNvSpPr>
          <p:nvPr>
            <p:ph type="title"/>
          </p:nvPr>
        </p:nvSpPr>
        <p:spPr/>
        <p:txBody>
          <a:bodyPr/>
          <a:lstStyle/>
          <a:p>
            <a:r>
              <a:rPr lang="en-US" dirty="0"/>
              <a:t>DevOps – What is it?</a:t>
            </a:r>
          </a:p>
        </p:txBody>
      </p:sp>
      <p:sp>
        <p:nvSpPr>
          <p:cNvPr id="5" name="TextBox 4">
            <a:extLst>
              <a:ext uri="{FF2B5EF4-FFF2-40B4-BE49-F238E27FC236}">
                <a16:creationId xmlns:a16="http://schemas.microsoft.com/office/drawing/2014/main" id="{9AAB44D7-C0AA-4923-B13F-0852F26BBCD1}"/>
              </a:ext>
            </a:extLst>
          </p:cNvPr>
          <p:cNvSpPr txBox="1"/>
          <p:nvPr/>
        </p:nvSpPr>
        <p:spPr>
          <a:xfrm>
            <a:off x="1435814" y="2177800"/>
            <a:ext cx="6272373" cy="7879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500" dirty="0">
                <a:solidFill>
                  <a:srgbClr val="575757"/>
                </a:solidFill>
              </a:rPr>
              <a:t>How would you define the term “DevOps”. Type your thoughts/answers in the chat or come off mute and share.</a:t>
            </a:r>
          </a:p>
        </p:txBody>
      </p:sp>
    </p:spTree>
    <p:extLst>
      <p:ext uri="{BB962C8B-B14F-4D97-AF65-F5344CB8AC3E}">
        <p14:creationId xmlns:p14="http://schemas.microsoft.com/office/powerpoint/2010/main" val="3415168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Approach Used In the “Olden” Times</a:t>
            </a:r>
          </a:p>
        </p:txBody>
      </p:sp>
      <p:pic>
        <p:nvPicPr>
          <p:cNvPr id="10" name="Graphic 9" descr="Silo with solid fill">
            <a:extLst>
              <a:ext uri="{FF2B5EF4-FFF2-40B4-BE49-F238E27FC236}">
                <a16:creationId xmlns:a16="http://schemas.microsoft.com/office/drawing/2014/main" id="{D91714BE-41F9-462D-99D4-DB3FD3AC2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5513" y="897704"/>
            <a:ext cx="685800" cy="685800"/>
          </a:xfrm>
          <a:prstGeom prst="rect">
            <a:avLst/>
          </a:prstGeom>
        </p:spPr>
      </p:pic>
      <p:sp>
        <p:nvSpPr>
          <p:cNvPr id="12" name="TextBox 11">
            <a:extLst>
              <a:ext uri="{FF2B5EF4-FFF2-40B4-BE49-F238E27FC236}">
                <a16:creationId xmlns:a16="http://schemas.microsoft.com/office/drawing/2014/main" id="{C6C68667-834D-4431-83CF-840E07F31CAF}"/>
              </a:ext>
            </a:extLst>
          </p:cNvPr>
          <p:cNvSpPr txBox="1"/>
          <p:nvPr/>
        </p:nvSpPr>
        <p:spPr>
          <a:xfrm>
            <a:off x="4572001"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Development</a:t>
            </a:r>
          </a:p>
        </p:txBody>
      </p:sp>
      <p:pic>
        <p:nvPicPr>
          <p:cNvPr id="13" name="Graphic 12" descr="Silo with solid fill">
            <a:extLst>
              <a:ext uri="{FF2B5EF4-FFF2-40B4-BE49-F238E27FC236}">
                <a16:creationId xmlns:a16="http://schemas.microsoft.com/office/drawing/2014/main" id="{D94F8C27-E93F-4543-BE1C-7895714E7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8292" y="897704"/>
            <a:ext cx="685800" cy="685800"/>
          </a:xfrm>
          <a:prstGeom prst="rect">
            <a:avLst/>
          </a:prstGeom>
        </p:spPr>
      </p:pic>
      <p:sp>
        <p:nvSpPr>
          <p:cNvPr id="14" name="TextBox 13">
            <a:extLst>
              <a:ext uri="{FF2B5EF4-FFF2-40B4-BE49-F238E27FC236}">
                <a16:creationId xmlns:a16="http://schemas.microsoft.com/office/drawing/2014/main" id="{5FF67136-B46A-44CD-A3CB-B11B3ADF4B84}"/>
              </a:ext>
            </a:extLst>
          </p:cNvPr>
          <p:cNvSpPr txBox="1"/>
          <p:nvPr/>
        </p:nvSpPr>
        <p:spPr>
          <a:xfrm>
            <a:off x="7154780"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Operations</a:t>
            </a:r>
          </a:p>
        </p:txBody>
      </p:sp>
      <p:pic>
        <p:nvPicPr>
          <p:cNvPr id="18" name="Graphic 17" descr="Full Brick Wall with solid fill">
            <a:extLst>
              <a:ext uri="{FF2B5EF4-FFF2-40B4-BE49-F238E27FC236}">
                <a16:creationId xmlns:a16="http://schemas.microsoft.com/office/drawing/2014/main" id="{A37C01AF-1CA4-4970-95D2-C238B7367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8659" y="991562"/>
            <a:ext cx="685800" cy="685800"/>
          </a:xfrm>
          <a:prstGeom prst="rect">
            <a:avLst/>
          </a:prstGeom>
        </p:spPr>
      </p:pic>
      <p:sp>
        <p:nvSpPr>
          <p:cNvPr id="19" name="Arc 18">
            <a:extLst>
              <a:ext uri="{FF2B5EF4-FFF2-40B4-BE49-F238E27FC236}">
                <a16:creationId xmlns:a16="http://schemas.microsoft.com/office/drawing/2014/main" id="{04C2CAB0-3FF9-4C03-9986-4C88160D6C63}"/>
              </a:ext>
            </a:extLst>
          </p:cNvPr>
          <p:cNvSpPr/>
          <p:nvPr/>
        </p:nvSpPr>
        <p:spPr>
          <a:xfrm>
            <a:off x="5700562" y="824500"/>
            <a:ext cx="1561993" cy="392987"/>
          </a:xfrm>
          <a:prstGeom prst="arc">
            <a:avLst>
              <a:gd name="adj1" fmla="val 10976552"/>
              <a:gd name="adj2" fmla="val 21198790"/>
            </a:avLst>
          </a:prstGeom>
          <a:ln w="38100" cap="rnd">
            <a:solidFill>
              <a:schemeClr val="bg1"/>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 name="Arc 20">
            <a:extLst>
              <a:ext uri="{FF2B5EF4-FFF2-40B4-BE49-F238E27FC236}">
                <a16:creationId xmlns:a16="http://schemas.microsoft.com/office/drawing/2014/main" id="{07BFF964-414A-48C3-9753-20506AE11491}"/>
              </a:ext>
            </a:extLst>
          </p:cNvPr>
          <p:cNvSpPr/>
          <p:nvPr/>
        </p:nvSpPr>
        <p:spPr>
          <a:xfrm rot="10800000">
            <a:off x="5655052" y="1451437"/>
            <a:ext cx="1561993" cy="392987"/>
          </a:xfrm>
          <a:prstGeom prst="arc">
            <a:avLst>
              <a:gd name="adj1" fmla="val 10976552"/>
              <a:gd name="adj2" fmla="val 21198790"/>
            </a:avLst>
          </a:prstGeom>
          <a:ln w="38100" cap="rnd">
            <a:solidFill>
              <a:schemeClr val="bg1"/>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65DF4793-040C-4038-98EF-CEF91564E4B4}"/>
              </a:ext>
            </a:extLst>
          </p:cNvPr>
          <p:cNvSpPr txBox="1"/>
          <p:nvPr/>
        </p:nvSpPr>
        <p:spPr>
          <a:xfrm>
            <a:off x="7262555" y="685800"/>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#$@&amp;%*!!!</a:t>
            </a:r>
          </a:p>
        </p:txBody>
      </p:sp>
      <p:sp>
        <p:nvSpPr>
          <p:cNvPr id="23" name="TextBox 22">
            <a:extLst>
              <a:ext uri="{FF2B5EF4-FFF2-40B4-BE49-F238E27FC236}">
                <a16:creationId xmlns:a16="http://schemas.microsoft.com/office/drawing/2014/main" id="{321AA2B3-82B9-451A-9774-AB4A4B4A270B}"/>
              </a:ext>
            </a:extLst>
          </p:cNvPr>
          <p:cNvSpPr txBox="1"/>
          <p:nvPr/>
        </p:nvSpPr>
        <p:spPr>
          <a:xfrm>
            <a:off x="4655489" y="1791556"/>
            <a:ext cx="807047" cy="21190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#$@&amp;%*!!!</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572000" y="2283415"/>
            <a:ext cx="4202570" cy="138755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Development &amp; Operations siloes</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Lack of understanding of the other perspective</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Lack of communication &amp; partnership</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“Fire and forget” engagement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28352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a:t>
            </a:r>
            <a:br>
              <a:rPr lang="en-US" sz="2700" dirty="0"/>
            </a:br>
            <a:r>
              <a:rPr lang="en-US" sz="2700" dirty="0"/>
              <a:t>The New Way</a:t>
            </a:r>
          </a:p>
        </p:txBody>
      </p:sp>
      <p:sp>
        <p:nvSpPr>
          <p:cNvPr id="12" name="TextBox 11">
            <a:extLst>
              <a:ext uri="{FF2B5EF4-FFF2-40B4-BE49-F238E27FC236}">
                <a16:creationId xmlns:a16="http://schemas.microsoft.com/office/drawing/2014/main" id="{C6C68667-834D-4431-83CF-840E07F31CAF}"/>
              </a:ext>
            </a:extLst>
          </p:cNvPr>
          <p:cNvSpPr txBox="1"/>
          <p:nvPr/>
        </p:nvSpPr>
        <p:spPr>
          <a:xfrm>
            <a:off x="4572001"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154780" y="1565631"/>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bg1"/>
                </a:solidFill>
              </a:rPr>
              <a:t>Operations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572000" y="2283415"/>
            <a:ext cx="4202570" cy="180305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Development &amp; Operations work together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Each understands &amp; appreciates the position of the other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Good communication, partnership, &amp; collaboration</a:t>
            </a:r>
          </a:p>
          <a:p>
            <a:pPr marL="243000" lvl="1" indent="-162000" defTabSz="685800">
              <a:spcAft>
                <a:spcPts val="450"/>
              </a:spcAft>
              <a:buClrTx/>
              <a:buSzPct val="100000"/>
              <a:buFont typeface="Trebuchet MS" panose="020B0603020202020204" pitchFamily="34" charset="0"/>
              <a:buChar char="•"/>
              <a:defRPr/>
            </a:pPr>
            <a:r>
              <a:rPr lang="en-US" sz="1350" kern="1200" dirty="0">
                <a:solidFill>
                  <a:schemeClr val="bg1"/>
                </a:solidFill>
                <a:latin typeface="Trebuchet MS" panose="020B0603020202020204" pitchFamily="34" charset="0"/>
              </a:rPr>
              <a:t>Ongoing engagement – continuous improvement</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chemeClr val="bg1"/>
              </a:solidFill>
              <a:latin typeface="Trebuchet MS" panose="020B0603020202020204" pitchFamily="34" charset="0"/>
            </a:endParaRPr>
          </a:p>
        </p:txBody>
      </p:sp>
      <p:pic>
        <p:nvPicPr>
          <p:cNvPr id="4" name="Graphic 3" descr="Handshake with solid fill">
            <a:extLst>
              <a:ext uri="{FF2B5EF4-FFF2-40B4-BE49-F238E27FC236}">
                <a16:creationId xmlns:a16="http://schemas.microsoft.com/office/drawing/2014/main" id="{DDF0EE53-09A8-4093-97FC-DCC7C3DBC2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47147" y="1003174"/>
            <a:ext cx="685800" cy="685800"/>
          </a:xfrm>
          <a:prstGeom prst="rect">
            <a:avLst/>
          </a:prstGeom>
        </p:spPr>
      </p:pic>
      <p:pic>
        <p:nvPicPr>
          <p:cNvPr id="10" name="Graphic 9" descr="User with solid fill">
            <a:extLst>
              <a:ext uri="{FF2B5EF4-FFF2-40B4-BE49-F238E27FC236}">
                <a16:creationId xmlns:a16="http://schemas.microsoft.com/office/drawing/2014/main" id="{AB8E751F-A895-1E7A-ACFD-8A8254B17B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1213" y="762962"/>
            <a:ext cx="914400" cy="914400"/>
          </a:xfrm>
          <a:prstGeom prst="rect">
            <a:avLst/>
          </a:prstGeom>
        </p:spPr>
      </p:pic>
      <p:pic>
        <p:nvPicPr>
          <p:cNvPr id="11" name="Graphic 10" descr="User with solid fill">
            <a:extLst>
              <a:ext uri="{FF2B5EF4-FFF2-40B4-BE49-F238E27FC236}">
                <a16:creationId xmlns:a16="http://schemas.microsoft.com/office/drawing/2014/main" id="{D5A8BBC3-5DC8-11FE-D7A5-4A80ABDFB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3992" y="769214"/>
            <a:ext cx="914400" cy="914400"/>
          </a:xfrm>
          <a:prstGeom prst="rect">
            <a:avLst/>
          </a:prstGeom>
        </p:spPr>
      </p:pic>
    </p:spTree>
    <p:extLst>
      <p:ext uri="{BB962C8B-B14F-4D97-AF65-F5344CB8AC3E}">
        <p14:creationId xmlns:p14="http://schemas.microsoft.com/office/powerpoint/2010/main" val="100204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437061" y="2728604"/>
            <a:ext cx="8334971" cy="261866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Holistic vs. siloed view – success is defined by the performance of the entire system vs. a specific team or individual</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Starts with requirements (defined by the business) and not called “done” until value is delivered to the customer</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Known defect never passed to downstream teams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Favor global performance vs. focusing on local optimization</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Goal is increased flow (value)</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Asking ourselves the question: “What don’t I know about our systems?”</a:t>
            </a:r>
          </a:p>
          <a:p>
            <a:pPr marL="243000" lvl="1" indent="-162000" defTabSz="685800">
              <a:spcAft>
                <a:spcPts val="450"/>
              </a:spcAft>
              <a:buClrTx/>
              <a:buSzPct val="100000"/>
              <a:buFont typeface="Trebuchet MS" panose="020B0603020202020204" pitchFamily="34" charset="0"/>
              <a:buChar char="•"/>
              <a:defRPr/>
            </a:pPr>
            <a:endParaRPr lang="en-US" sz="1350" kern="1200" dirty="0">
              <a:solidFill>
                <a:srgbClr val="575757"/>
              </a:solidFill>
              <a:latin typeface="Trebuchet MS" panose="020B0603020202020204" pitchFamily="34" charset="0"/>
            </a:endParaRP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grpSp>
        <p:nvGrpSpPr>
          <p:cNvPr id="9" name="Group 8">
            <a:extLst>
              <a:ext uri="{FF2B5EF4-FFF2-40B4-BE49-F238E27FC236}">
                <a16:creationId xmlns:a16="http://schemas.microsoft.com/office/drawing/2014/main" id="{652A90A9-E616-4722-99E0-1F0C59D29EEC}"/>
              </a:ext>
            </a:extLst>
          </p:cNvPr>
          <p:cNvGrpSpPr/>
          <p:nvPr/>
        </p:nvGrpSpPr>
        <p:grpSpPr>
          <a:xfrm>
            <a:off x="2714521" y="921358"/>
            <a:ext cx="3714958" cy="1764689"/>
            <a:chOff x="3619361" y="1228478"/>
            <a:chExt cx="4953277" cy="2352913"/>
          </a:xfrm>
        </p:grpSpPr>
        <p:pic>
          <p:nvPicPr>
            <p:cNvPr id="15" name="Picture 2">
              <a:extLst>
                <a:ext uri="{FF2B5EF4-FFF2-40B4-BE49-F238E27FC236}">
                  <a16:creationId xmlns:a16="http://schemas.microsoft.com/office/drawing/2014/main" id="{CFF1694B-402B-4251-BF35-CFBA6482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887"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25954" name="Picture 2">
              <a:extLst>
                <a:ext uri="{FF2B5EF4-FFF2-40B4-BE49-F238E27FC236}">
                  <a16:creationId xmlns:a16="http://schemas.microsoft.com/office/drawing/2014/main" id="{A1E2212D-E348-4B1C-A956-45F628C3C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81" y="2038207"/>
              <a:ext cx="1000125" cy="1257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6C68667-834D-4431-83CF-840E07F31CAF}"/>
                </a:ext>
              </a:extLst>
            </p:cNvPr>
            <p:cNvSpPr txBox="1"/>
            <p:nvPr/>
          </p:nvSpPr>
          <p:spPr>
            <a:xfrm>
              <a:off x="3619361" y="3283441"/>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7063067" y="3279644"/>
              <a:ext cx="1403767" cy="2979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5" name="Rectangle 4">
              <a:extLst>
                <a:ext uri="{FF2B5EF4-FFF2-40B4-BE49-F238E27FC236}">
                  <a16:creationId xmlns:a16="http://schemas.microsoft.com/office/drawing/2014/main" id="{7FF3631F-3066-494D-BD20-8E2C6DE084B2}"/>
                </a:ext>
              </a:extLst>
            </p:cNvPr>
            <p:cNvSpPr/>
            <p:nvPr/>
          </p:nvSpPr>
          <p:spPr>
            <a:xfrm>
              <a:off x="3821181" y="1824378"/>
              <a:ext cx="1000125" cy="2979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021E8753-0326-4496-A02B-7733D5D1213D}"/>
                </a:ext>
              </a:extLst>
            </p:cNvPr>
            <p:cNvSpPr/>
            <p:nvPr/>
          </p:nvSpPr>
          <p:spPr>
            <a:xfrm>
              <a:off x="7264886" y="1824378"/>
              <a:ext cx="1000125" cy="2979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
          <p:nvSpPr>
            <p:cNvPr id="6" name="TextBox 5">
              <a:extLst>
                <a:ext uri="{FF2B5EF4-FFF2-40B4-BE49-F238E27FC236}">
                  <a16:creationId xmlns:a16="http://schemas.microsoft.com/office/drawing/2014/main" id="{A34A07DF-FDFD-4F7C-B6A4-D3A8F3E55C3B}"/>
                </a:ext>
              </a:extLst>
            </p:cNvPr>
            <p:cNvSpPr txBox="1"/>
            <p:nvPr/>
          </p:nvSpPr>
          <p:spPr>
            <a:xfrm>
              <a:off x="3706153" y="1228478"/>
              <a:ext cx="4866485" cy="4300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First Way: Flow/Systems Thinking</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5054671" y="2804970"/>
              <a:ext cx="2082657" cy="523982"/>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spTree>
    <p:extLst>
      <p:ext uri="{BB962C8B-B14F-4D97-AF65-F5344CB8AC3E}">
        <p14:creationId xmlns:p14="http://schemas.microsoft.com/office/powerpoint/2010/main" val="232709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719D96-5043-40C7-B43D-AF7972B0EF9B}"/>
              </a:ext>
            </a:extLst>
          </p:cNvPr>
          <p:cNvSpPr>
            <a:spLocks noGrp="1"/>
          </p:cNvSpPr>
          <p:nvPr>
            <p:ph type="title"/>
          </p:nvPr>
        </p:nvSpPr>
        <p:spPr/>
        <p:txBody>
          <a:bodyPr/>
          <a:lstStyle/>
          <a:p>
            <a:r>
              <a:rPr lang="en-US" sz="2700" dirty="0"/>
              <a:t>DevOps – The Three Ways</a:t>
            </a:r>
          </a:p>
        </p:txBody>
      </p:sp>
      <p:sp>
        <p:nvSpPr>
          <p:cNvPr id="24" name="TextBox 23">
            <a:extLst>
              <a:ext uri="{FF2B5EF4-FFF2-40B4-BE49-F238E27FC236}">
                <a16:creationId xmlns:a16="http://schemas.microsoft.com/office/drawing/2014/main" id="{70AD9A6E-B6A6-4DCF-B58E-83DF72A68F8B}"/>
              </a:ext>
            </a:extLst>
          </p:cNvPr>
          <p:cNvSpPr txBox="1"/>
          <p:nvPr/>
        </p:nvSpPr>
        <p:spPr>
          <a:xfrm>
            <a:off x="734850" y="2937749"/>
            <a:ext cx="7739393" cy="186717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Create right-to-left feedback loops</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Shorten &amp; amplify so information needed to make continuous improvements &amp; continuous correction is readily available</a:t>
            </a:r>
          </a:p>
          <a:p>
            <a:pPr marL="243000" lvl="1" indent="-162000" defTabSz="685800">
              <a:spcAft>
                <a:spcPts val="450"/>
              </a:spcAft>
              <a:buClrTx/>
              <a:buSzPct val="100000"/>
              <a:buFont typeface="Trebuchet MS" panose="020B0603020202020204" pitchFamily="34" charset="0"/>
              <a:buChar char="•"/>
              <a:defRPr/>
            </a:pPr>
            <a:r>
              <a:rPr lang="en-US" sz="1350" kern="1200" dirty="0">
                <a:solidFill>
                  <a:srgbClr val="575757"/>
                </a:solidFill>
                <a:latin typeface="Trebuchet MS" panose="020B0603020202020204" pitchFamily="34" charset="0"/>
              </a:rPr>
              <a:t>Target outcomes:</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Understanding all customer perspectives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Responding to all customer concerns (internal &amp; external)</a:t>
            </a:r>
          </a:p>
          <a:p>
            <a:pPr marL="669533" lvl="8" indent="-214313">
              <a:spcAft>
                <a:spcPts val="450"/>
              </a:spcAft>
              <a:buClrTx/>
              <a:buSzPct val="100000"/>
              <a:buFont typeface="Wingdings" panose="05000000000000000000" pitchFamily="2" charset="2"/>
              <a:buChar char="Ø"/>
              <a:defRPr/>
            </a:pPr>
            <a:r>
              <a:rPr lang="en-US" sz="1350" kern="1200" dirty="0">
                <a:solidFill>
                  <a:srgbClr val="575757"/>
                </a:solidFill>
                <a:latin typeface="Trebuchet MS" panose="020B0603020202020204" pitchFamily="34" charset="0"/>
              </a:rPr>
              <a:t>Knowledge is power!</a:t>
            </a:r>
          </a:p>
        </p:txBody>
      </p:sp>
      <p:sp>
        <p:nvSpPr>
          <p:cNvPr id="7" name="TextBox 6">
            <a:extLst>
              <a:ext uri="{FF2B5EF4-FFF2-40B4-BE49-F238E27FC236}">
                <a16:creationId xmlns:a16="http://schemas.microsoft.com/office/drawing/2014/main" id="{2877A8A9-E749-44FF-BF65-75A4608C1D2C}"/>
              </a:ext>
            </a:extLst>
          </p:cNvPr>
          <p:cNvSpPr txBox="1"/>
          <p:nvPr/>
        </p:nvSpPr>
        <p:spPr>
          <a:xfrm>
            <a:off x="6725116" y="1591746"/>
            <a:ext cx="2309924" cy="49055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900" dirty="0">
                <a:solidFill>
                  <a:srgbClr val="575757"/>
                </a:solidFill>
              </a:rPr>
              <a:t>Source: Gene Kim (https://itrevolution.com/the-three-ways-principles-underpinning-devops/)</a:t>
            </a:r>
          </a:p>
        </p:txBody>
      </p:sp>
      <p:sp>
        <p:nvSpPr>
          <p:cNvPr id="12" name="TextBox 11">
            <a:extLst>
              <a:ext uri="{FF2B5EF4-FFF2-40B4-BE49-F238E27FC236}">
                <a16:creationId xmlns:a16="http://schemas.microsoft.com/office/drawing/2014/main" id="{C6C68667-834D-4431-83CF-840E07F31CAF}"/>
              </a:ext>
            </a:extLst>
          </p:cNvPr>
          <p:cNvSpPr txBox="1"/>
          <p:nvPr/>
        </p:nvSpPr>
        <p:spPr>
          <a:xfrm>
            <a:off x="2714521"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Development</a:t>
            </a:r>
          </a:p>
        </p:txBody>
      </p:sp>
      <p:sp>
        <p:nvSpPr>
          <p:cNvPr id="14" name="TextBox 13">
            <a:extLst>
              <a:ext uri="{FF2B5EF4-FFF2-40B4-BE49-F238E27FC236}">
                <a16:creationId xmlns:a16="http://schemas.microsoft.com/office/drawing/2014/main" id="{5FF67136-B46A-44CD-A3CB-B11B3ADF4B84}"/>
              </a:ext>
            </a:extLst>
          </p:cNvPr>
          <p:cNvSpPr txBox="1"/>
          <p:nvPr/>
        </p:nvSpPr>
        <p:spPr>
          <a:xfrm>
            <a:off x="5297301" y="2459736"/>
            <a:ext cx="1052825" cy="22346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rgbClr val="575757"/>
                </a:solidFill>
              </a:rPr>
              <a:t>Operations</a:t>
            </a:r>
          </a:p>
        </p:txBody>
      </p:sp>
      <p:sp>
        <p:nvSpPr>
          <p:cNvPr id="6" name="TextBox 5">
            <a:extLst>
              <a:ext uri="{FF2B5EF4-FFF2-40B4-BE49-F238E27FC236}">
                <a16:creationId xmlns:a16="http://schemas.microsoft.com/office/drawing/2014/main" id="{A34A07DF-FDFD-4F7C-B6A4-D3A8F3E55C3B}"/>
              </a:ext>
            </a:extLst>
          </p:cNvPr>
          <p:cNvSpPr txBox="1"/>
          <p:nvPr/>
        </p:nvSpPr>
        <p:spPr>
          <a:xfrm>
            <a:off x="2779615" y="921358"/>
            <a:ext cx="3649864" cy="32256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2"/>
                </a:solidFill>
              </a:rPr>
              <a:t>The Second Way: Amplify Feedback Loops</a:t>
            </a:r>
          </a:p>
        </p:txBody>
      </p:sp>
      <p:sp>
        <p:nvSpPr>
          <p:cNvPr id="16" name="Arc 15">
            <a:extLst>
              <a:ext uri="{FF2B5EF4-FFF2-40B4-BE49-F238E27FC236}">
                <a16:creationId xmlns:a16="http://schemas.microsoft.com/office/drawing/2014/main" id="{AFA4F8E6-5568-4879-9D44-9E99F431762C}"/>
              </a:ext>
            </a:extLst>
          </p:cNvPr>
          <p:cNvSpPr/>
          <p:nvPr/>
        </p:nvSpPr>
        <p:spPr>
          <a:xfrm rot="10800000" flipH="1">
            <a:off x="3791004" y="2103727"/>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Arc 16">
            <a:extLst>
              <a:ext uri="{FF2B5EF4-FFF2-40B4-BE49-F238E27FC236}">
                <a16:creationId xmlns:a16="http://schemas.microsoft.com/office/drawing/2014/main" id="{4DB5F05F-BCFC-4B64-804F-080847842620}"/>
              </a:ext>
            </a:extLst>
          </p:cNvPr>
          <p:cNvSpPr/>
          <p:nvPr/>
        </p:nvSpPr>
        <p:spPr>
          <a:xfrm rot="10800000" flipV="1">
            <a:off x="3711649" y="1684955"/>
            <a:ext cx="1561993" cy="392987"/>
          </a:xfrm>
          <a:prstGeom prst="arc">
            <a:avLst>
              <a:gd name="adj1" fmla="val 10976552"/>
              <a:gd name="adj2" fmla="val 21198790"/>
            </a:avLst>
          </a:prstGeom>
          <a:ln w="38100" cap="rnd">
            <a:solidFill>
              <a:schemeClr val="tx1">
                <a:lumMod val="60000"/>
                <a:lumOff val="40000"/>
              </a:schemeClr>
            </a:solidFill>
            <a:prstDash val="solid"/>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pic>
        <p:nvPicPr>
          <p:cNvPr id="5" name="Picture 2">
            <a:extLst>
              <a:ext uri="{FF2B5EF4-FFF2-40B4-BE49-F238E27FC236}">
                <a16:creationId xmlns:a16="http://schemas.microsoft.com/office/drawing/2014/main" id="{386AA64A-DAB1-D08B-1E86-DD05E5D98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66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C1F323F-7C9D-5579-8347-8AC3029C5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886" y="1528656"/>
            <a:ext cx="750094" cy="9429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A2E8068-7A69-16D9-F08D-D4507B67269E}"/>
              </a:ext>
            </a:extLst>
          </p:cNvPr>
          <p:cNvSpPr/>
          <p:nvPr/>
        </p:nvSpPr>
        <p:spPr>
          <a:xfrm>
            <a:off x="2865886"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Business</a:t>
            </a:r>
          </a:p>
        </p:txBody>
      </p:sp>
      <p:sp>
        <p:nvSpPr>
          <p:cNvPr id="11" name="Rectangle 10">
            <a:extLst>
              <a:ext uri="{FF2B5EF4-FFF2-40B4-BE49-F238E27FC236}">
                <a16:creationId xmlns:a16="http://schemas.microsoft.com/office/drawing/2014/main" id="{C34409E3-6878-1DA1-A63D-B167B276CFF1}"/>
              </a:ext>
            </a:extLst>
          </p:cNvPr>
          <p:cNvSpPr/>
          <p:nvPr/>
        </p:nvSpPr>
        <p:spPr>
          <a:xfrm>
            <a:off x="5448665" y="1368284"/>
            <a:ext cx="750094" cy="223463"/>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rgbClr val="FFFFFF"/>
                </a:solidFill>
              </a:rPr>
              <a:t>Customer</a:t>
            </a:r>
          </a:p>
        </p:txBody>
      </p:sp>
    </p:spTree>
    <p:extLst>
      <p:ext uri="{BB962C8B-B14F-4D97-AF65-F5344CB8AC3E}">
        <p14:creationId xmlns:p14="http://schemas.microsoft.com/office/powerpoint/2010/main" val="1917507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2312</Words>
  <Application>Microsoft Office PowerPoint</Application>
  <PresentationFormat>On-screen Show (16:9)</PresentationFormat>
  <Paragraphs>343</Paragraphs>
  <Slides>48</Slides>
  <Notes>23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1" baseType="lpstr">
      <vt:lpstr>Helvetica Neue</vt:lpstr>
      <vt:lpstr>Wingdings</vt:lpstr>
      <vt:lpstr>Segoe UI</vt:lpstr>
      <vt:lpstr>Salesforce Sans</vt:lpstr>
      <vt:lpstr>Helvetica Neue Light</vt:lpstr>
      <vt:lpstr>Arial</vt:lpstr>
      <vt:lpstr>Montserrat Medium</vt:lpstr>
      <vt:lpstr>Calibri</vt:lpstr>
      <vt:lpstr>Trebuchet MS</vt:lpstr>
      <vt:lpstr>Montserrat</vt:lpstr>
      <vt:lpstr>Pluralsight default theme</vt:lpstr>
      <vt:lpstr>1_Pluralsight default theme</vt:lpstr>
      <vt:lpstr>think-cell Slide</vt:lpstr>
      <vt:lpstr> Azure Developer – Virtual Mentored Program DevOps, IaC with ARM Templates, and Azure DevOps CI &amp; CD Pipelines</vt:lpstr>
      <vt:lpstr>Week 6 Content</vt:lpstr>
      <vt:lpstr>DevOps</vt:lpstr>
      <vt:lpstr>Continuous Integration</vt:lpstr>
      <vt:lpstr>DevOps – What is it?</vt:lpstr>
      <vt:lpstr>Approach Used In the “Olden” Times</vt:lpstr>
      <vt:lpstr>DevOps –  The New Way</vt:lpstr>
      <vt:lpstr>DevOps – The Three Ways</vt:lpstr>
      <vt:lpstr>DevOps – The Three Ways</vt:lpstr>
      <vt:lpstr>DevOps – The Three Ways</vt:lpstr>
      <vt:lpstr>DevOps – Some Key, High-Level Principles</vt:lpstr>
      <vt:lpstr>Continuous Delivery</vt:lpstr>
      <vt:lpstr>Continuous Integration</vt:lpstr>
      <vt:lpstr>Continuous Integration</vt:lpstr>
      <vt:lpstr>Continuous Integration</vt:lpstr>
      <vt:lpstr>Continuous Testing</vt:lpstr>
      <vt:lpstr>Continuous Testing</vt:lpstr>
      <vt:lpstr>Continuous Testing</vt:lpstr>
      <vt:lpstr>Continuous Testing</vt:lpstr>
      <vt:lpstr>Continuous Testing</vt:lpstr>
      <vt:lpstr>Continuous Testing</vt:lpstr>
      <vt:lpstr>Continuous Testing</vt:lpstr>
      <vt:lpstr>Continuous Testing</vt:lpstr>
      <vt:lpstr>Continuous Testing</vt:lpstr>
      <vt:lpstr>Moment of Reflection</vt:lpstr>
      <vt:lpstr>Moment of Reflection</vt:lpstr>
      <vt:lpstr>Continuous Testing</vt:lpstr>
      <vt:lpstr>Continuous Testing</vt:lpstr>
      <vt:lpstr>Continuous Deployment</vt:lpstr>
      <vt:lpstr>Continuous Deployment</vt:lpstr>
      <vt:lpstr>Continuous Deployment</vt:lpstr>
      <vt:lpstr>Continuous Deployment</vt:lpstr>
      <vt:lpstr>Continuous Deployment</vt:lpstr>
      <vt:lpstr>IaC with ARM Templates</vt:lpstr>
      <vt:lpstr>IaC – What is it?</vt:lpstr>
      <vt:lpstr>IaC – Benefits</vt:lpstr>
      <vt:lpstr>Azure Resource Manager (ARM) Templates</vt:lpstr>
      <vt:lpstr>$schema Element</vt:lpstr>
      <vt:lpstr>parameters Element</vt:lpstr>
      <vt:lpstr>variables Element</vt:lpstr>
      <vt:lpstr>functions Element</vt:lpstr>
      <vt:lpstr>resources Element</vt:lpstr>
      <vt:lpstr>outputs Element</vt:lpstr>
      <vt:lpstr>Azure Resource Manager (ARM) Templates</vt:lpstr>
      <vt:lpstr>Azure Resource Manager (ARM) Templates</vt:lpstr>
      <vt:lpstr>ADO CI &amp; CD Pipelines</vt:lpstr>
      <vt:lpstr>ADO CI &amp; CD Pipelines</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Working with Kubernetes</dc:title>
  <cp:lastModifiedBy>Allen Sanders</cp:lastModifiedBy>
  <cp:revision>61</cp:revision>
  <dcterms:modified xsi:type="dcterms:W3CDTF">2022-09-25T20:00:15Z</dcterms:modified>
</cp:coreProperties>
</file>